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270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15845" y="122377"/>
            <a:ext cx="8560308" cy="904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6F45DB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01624"/>
            <a:ext cx="12192000" cy="655637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1999" cy="1210055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6F45DB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6F45DB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1999" cy="1210055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99861" y="2393391"/>
            <a:ext cx="3741420" cy="422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rgbClr val="6F45DB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4884" y="2363025"/>
            <a:ext cx="5721350" cy="35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754234" y="6465214"/>
            <a:ext cx="23177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3.jpg"/><Relationship Id="rId7" Type="http://schemas.openxmlformats.org/officeDocument/2006/relationships/image" Target="../media/image17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9343" y="3323082"/>
            <a:ext cx="4741545" cy="31343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3400" b="1" spc="-10" dirty="0">
                <a:solidFill>
                  <a:srgbClr val="FFFFFF"/>
                </a:solidFill>
                <a:latin typeface="Verdana"/>
                <a:cs typeface="Verdana"/>
              </a:rPr>
              <a:t>Организационно- </a:t>
            </a:r>
            <a:r>
              <a:rPr sz="3400" b="1" spc="-5" dirty="0">
                <a:solidFill>
                  <a:srgbClr val="FFFFFF"/>
                </a:solidFill>
                <a:latin typeface="Verdana"/>
                <a:cs typeface="Verdana"/>
              </a:rPr>
              <a:t> технологические </a:t>
            </a:r>
            <a:r>
              <a:rPr sz="3400" b="1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400" b="1" spc="-10" dirty="0">
                <a:solidFill>
                  <a:srgbClr val="FFFFFF"/>
                </a:solidFill>
                <a:latin typeface="Verdana"/>
                <a:cs typeface="Verdana"/>
              </a:rPr>
              <a:t>вопросы </a:t>
            </a:r>
            <a:r>
              <a:rPr sz="3400" b="1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400" b="1" spc="-10" dirty="0">
                <a:solidFill>
                  <a:srgbClr val="FFFFFF"/>
                </a:solidFill>
                <a:latin typeface="Verdana"/>
                <a:cs typeface="Verdana"/>
              </a:rPr>
              <a:t>сопровождения </a:t>
            </a:r>
            <a:r>
              <a:rPr sz="3400" b="1" spc="-5" dirty="0">
                <a:solidFill>
                  <a:srgbClr val="FFFFFF"/>
                </a:solidFill>
                <a:latin typeface="Verdana"/>
                <a:cs typeface="Verdana"/>
              </a:rPr>
              <a:t> аттестации</a:t>
            </a:r>
            <a:r>
              <a:rPr sz="3400" b="1" spc="10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400" b="1" spc="-5" dirty="0">
                <a:solidFill>
                  <a:srgbClr val="FFFFFF"/>
                </a:solidFill>
                <a:latin typeface="Verdana"/>
                <a:cs typeface="Verdana"/>
              </a:rPr>
              <a:t>в</a:t>
            </a:r>
            <a:r>
              <a:rPr sz="3400" b="1" spc="8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400" b="1" spc="-5" dirty="0">
                <a:solidFill>
                  <a:srgbClr val="FFFFFF"/>
                </a:solidFill>
                <a:latin typeface="Verdana"/>
                <a:cs typeface="Verdana"/>
              </a:rPr>
              <a:t>КАИС</a:t>
            </a:r>
            <a:endParaRPr sz="3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3400" b="1" spc="-10" dirty="0">
                <a:solidFill>
                  <a:srgbClr val="FFFFFF"/>
                </a:solidFill>
                <a:latin typeface="Verdana"/>
                <a:cs typeface="Verdana"/>
              </a:rPr>
              <a:t>«Аттестация»</a:t>
            </a:r>
            <a:endParaRPr sz="3400">
              <a:latin typeface="Verdana"/>
              <a:cs typeface="Verdan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91371" y="0"/>
            <a:ext cx="3500626" cy="324612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499861" y="1997456"/>
            <a:ext cx="1649095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b="1" dirty="0">
                <a:solidFill>
                  <a:srgbClr val="6F45DB"/>
                </a:solidFill>
                <a:latin typeface="Verdana"/>
                <a:cs typeface="Verdana"/>
              </a:rPr>
              <a:t>Кай</a:t>
            </a:r>
            <a:r>
              <a:rPr sz="2600" b="1" spc="-10" dirty="0">
                <a:solidFill>
                  <a:srgbClr val="6F45DB"/>
                </a:solidFill>
                <a:latin typeface="Verdana"/>
                <a:cs typeface="Verdana"/>
              </a:rPr>
              <a:t>н</a:t>
            </a:r>
            <a:r>
              <a:rPr sz="2600" b="1" dirty="0">
                <a:solidFill>
                  <a:srgbClr val="6F45DB"/>
                </a:solidFill>
                <a:latin typeface="Verdana"/>
                <a:cs typeface="Verdana"/>
              </a:rPr>
              <a:t>ова</a:t>
            </a:r>
            <a:endParaRPr sz="2600">
              <a:latin typeface="Verdana"/>
              <a:cs typeface="Verdan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</a:t>
            </a:fld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Ирина</a:t>
            </a:r>
            <a:r>
              <a:rPr spc="-85" dirty="0"/>
              <a:t> </a:t>
            </a:r>
            <a:r>
              <a:rPr dirty="0"/>
              <a:t>Валерьевна,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499861" y="2791155"/>
            <a:ext cx="606996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63064" algn="l"/>
                <a:tab pos="5153660" algn="l"/>
              </a:tabLst>
            </a:pPr>
            <a:r>
              <a:rPr sz="1800" b="1" spc="-5" dirty="0">
                <a:solidFill>
                  <a:srgbClr val="6F45DB"/>
                </a:solidFill>
                <a:latin typeface="Verdana"/>
                <a:cs typeface="Verdana"/>
              </a:rPr>
              <a:t>специ</a:t>
            </a:r>
            <a:r>
              <a:rPr sz="1800" b="1" spc="-10" dirty="0">
                <a:solidFill>
                  <a:srgbClr val="6F45DB"/>
                </a:solidFill>
                <a:latin typeface="Verdana"/>
                <a:cs typeface="Verdana"/>
              </a:rPr>
              <a:t>ал</a:t>
            </a:r>
            <a:r>
              <a:rPr sz="1800" b="1" spc="-5" dirty="0">
                <a:solidFill>
                  <a:srgbClr val="6F45DB"/>
                </a:solidFill>
                <a:latin typeface="Verdana"/>
                <a:cs typeface="Verdana"/>
              </a:rPr>
              <a:t>ис</a:t>
            </a:r>
            <a:r>
              <a:rPr sz="1800" b="1" dirty="0">
                <a:solidFill>
                  <a:srgbClr val="6F45DB"/>
                </a:solidFill>
                <a:latin typeface="Verdana"/>
                <a:cs typeface="Verdana"/>
              </a:rPr>
              <a:t>т	</a:t>
            </a:r>
            <a:r>
              <a:rPr sz="1800" b="1" spc="-5" dirty="0">
                <a:solidFill>
                  <a:srgbClr val="6F45DB"/>
                </a:solidFill>
                <a:latin typeface="Verdana"/>
                <a:cs typeface="Verdana"/>
              </a:rPr>
              <a:t>п</a:t>
            </a:r>
            <a:r>
              <a:rPr sz="1800" b="1" dirty="0">
                <a:solidFill>
                  <a:srgbClr val="6F45DB"/>
                </a:solidFill>
                <a:latin typeface="Verdana"/>
                <a:cs typeface="Verdana"/>
              </a:rPr>
              <a:t>о </a:t>
            </a:r>
            <a:r>
              <a:rPr sz="1800" b="1" spc="-240" dirty="0">
                <a:solidFill>
                  <a:srgbClr val="6F45DB"/>
                </a:solidFill>
                <a:latin typeface="Verdana"/>
                <a:cs typeface="Verdana"/>
              </a:rPr>
              <a:t> </a:t>
            </a:r>
            <a:r>
              <a:rPr sz="1800" b="1" dirty="0">
                <a:solidFill>
                  <a:srgbClr val="6F45DB"/>
                </a:solidFill>
                <a:latin typeface="Verdana"/>
                <a:cs typeface="Verdana"/>
              </a:rPr>
              <a:t>уч</a:t>
            </a:r>
            <a:r>
              <a:rPr sz="1800" b="1" spc="-5" dirty="0">
                <a:solidFill>
                  <a:srgbClr val="6F45DB"/>
                </a:solidFill>
                <a:latin typeface="Verdana"/>
                <a:cs typeface="Verdana"/>
              </a:rPr>
              <a:t>е</a:t>
            </a:r>
            <a:r>
              <a:rPr sz="1800" b="1" spc="5" dirty="0">
                <a:solidFill>
                  <a:srgbClr val="6F45DB"/>
                </a:solidFill>
                <a:latin typeface="Verdana"/>
                <a:cs typeface="Verdana"/>
              </a:rPr>
              <a:t>б</a:t>
            </a:r>
            <a:r>
              <a:rPr sz="1800" b="1" dirty="0">
                <a:solidFill>
                  <a:srgbClr val="6F45DB"/>
                </a:solidFill>
                <a:latin typeface="Verdana"/>
                <a:cs typeface="Verdana"/>
              </a:rPr>
              <a:t>н</a:t>
            </a:r>
            <a:r>
              <a:rPr sz="1800" b="1" spc="-10" dirty="0">
                <a:solidFill>
                  <a:srgbClr val="6F45DB"/>
                </a:solidFill>
                <a:latin typeface="Verdana"/>
                <a:cs typeface="Verdana"/>
              </a:rPr>
              <a:t>о</a:t>
            </a:r>
            <a:r>
              <a:rPr sz="1800" b="1" spc="-5" dirty="0">
                <a:solidFill>
                  <a:srgbClr val="6F45DB"/>
                </a:solidFill>
                <a:latin typeface="Verdana"/>
                <a:cs typeface="Verdana"/>
              </a:rPr>
              <a:t>-м</a:t>
            </a:r>
            <a:r>
              <a:rPr sz="1800" b="1" spc="5" dirty="0">
                <a:solidFill>
                  <a:srgbClr val="6F45DB"/>
                </a:solidFill>
                <a:latin typeface="Verdana"/>
                <a:cs typeface="Verdana"/>
              </a:rPr>
              <a:t>е</a:t>
            </a:r>
            <a:r>
              <a:rPr sz="1800" b="1" spc="-5" dirty="0">
                <a:solidFill>
                  <a:srgbClr val="6F45DB"/>
                </a:solidFill>
                <a:latin typeface="Verdana"/>
                <a:cs typeface="Verdana"/>
              </a:rPr>
              <a:t>т</a:t>
            </a:r>
            <a:r>
              <a:rPr sz="1800" b="1" spc="-10" dirty="0">
                <a:solidFill>
                  <a:srgbClr val="6F45DB"/>
                </a:solidFill>
                <a:latin typeface="Verdana"/>
                <a:cs typeface="Verdana"/>
              </a:rPr>
              <a:t>о</a:t>
            </a:r>
            <a:r>
              <a:rPr sz="1800" b="1" spc="-5" dirty="0">
                <a:solidFill>
                  <a:srgbClr val="6F45DB"/>
                </a:solidFill>
                <a:latin typeface="Verdana"/>
                <a:cs typeface="Verdana"/>
              </a:rPr>
              <a:t>дич</a:t>
            </a:r>
            <a:r>
              <a:rPr sz="1800" b="1" dirty="0">
                <a:solidFill>
                  <a:srgbClr val="6F45DB"/>
                </a:solidFill>
                <a:latin typeface="Verdana"/>
                <a:cs typeface="Verdana"/>
              </a:rPr>
              <a:t>е</a:t>
            </a:r>
            <a:r>
              <a:rPr sz="1800" b="1" spc="-5" dirty="0">
                <a:solidFill>
                  <a:srgbClr val="6F45DB"/>
                </a:solidFill>
                <a:latin typeface="Verdana"/>
                <a:cs typeface="Verdana"/>
              </a:rPr>
              <a:t>ско</a:t>
            </a:r>
            <a:r>
              <a:rPr sz="1800" b="1" dirty="0">
                <a:solidFill>
                  <a:srgbClr val="6F45DB"/>
                </a:solidFill>
                <a:latin typeface="Verdana"/>
                <a:cs typeface="Verdana"/>
              </a:rPr>
              <a:t>й	</a:t>
            </a:r>
            <a:r>
              <a:rPr sz="1800" b="1" spc="-5" dirty="0">
                <a:solidFill>
                  <a:srgbClr val="6F45DB"/>
                </a:solidFill>
                <a:latin typeface="Verdana"/>
                <a:cs typeface="Verdana"/>
              </a:rPr>
              <a:t>рабо</a:t>
            </a:r>
            <a:r>
              <a:rPr sz="1800" b="1" spc="-10" dirty="0">
                <a:solidFill>
                  <a:srgbClr val="6F45DB"/>
                </a:solidFill>
                <a:latin typeface="Verdana"/>
                <a:cs typeface="Verdana"/>
              </a:rPr>
              <a:t>т</a:t>
            </a:r>
            <a:r>
              <a:rPr sz="1800" b="1" dirty="0">
                <a:solidFill>
                  <a:srgbClr val="6F45DB"/>
                </a:solidFill>
                <a:latin typeface="Verdana"/>
                <a:cs typeface="Verdana"/>
              </a:rPr>
              <a:t>е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b="1" dirty="0">
                <a:solidFill>
                  <a:srgbClr val="6F45DB"/>
                </a:solidFill>
                <a:latin typeface="Verdana"/>
                <a:cs typeface="Verdana"/>
              </a:rPr>
              <a:t>II</a:t>
            </a:r>
            <a:r>
              <a:rPr sz="1800" b="1" spc="-45" dirty="0">
                <a:solidFill>
                  <a:srgbClr val="6F45DB"/>
                </a:solidFill>
                <a:latin typeface="Verdana"/>
                <a:cs typeface="Verdana"/>
              </a:rPr>
              <a:t> </a:t>
            </a:r>
            <a:r>
              <a:rPr sz="1800" b="1" dirty="0">
                <a:solidFill>
                  <a:srgbClr val="6F45DB"/>
                </a:solidFill>
                <a:latin typeface="Verdana"/>
                <a:cs typeface="Verdana"/>
              </a:rPr>
              <a:t>кат.</a:t>
            </a:r>
            <a:endParaRPr sz="1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5845" y="122377"/>
            <a:ext cx="8510905" cy="9048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454"/>
              </a:lnSpc>
              <a:spcBef>
                <a:spcPts val="105"/>
              </a:spcBef>
            </a:pPr>
            <a:r>
              <a:rPr sz="2900" dirty="0">
                <a:solidFill>
                  <a:srgbClr val="FFFFFF"/>
                </a:solidFill>
              </a:rPr>
              <a:t>Персоналия</a:t>
            </a:r>
            <a:r>
              <a:rPr sz="2900" spc="-95" dirty="0">
                <a:solidFill>
                  <a:srgbClr val="FFFFFF"/>
                </a:solidFill>
              </a:rPr>
              <a:t> </a:t>
            </a:r>
            <a:r>
              <a:rPr sz="2900" dirty="0">
                <a:solidFill>
                  <a:srgbClr val="FFFFFF"/>
                </a:solidFill>
              </a:rPr>
              <a:t>педагога.</a:t>
            </a:r>
            <a:endParaRPr sz="2900"/>
          </a:p>
          <a:p>
            <a:pPr marL="12700">
              <a:lnSpc>
                <a:spcPts val="3454"/>
              </a:lnSpc>
            </a:pPr>
            <a:r>
              <a:rPr sz="2900" dirty="0">
                <a:solidFill>
                  <a:srgbClr val="FFFFFF"/>
                </a:solidFill>
              </a:rPr>
              <a:t>Раздел</a:t>
            </a:r>
            <a:r>
              <a:rPr sz="2900" spc="-35" dirty="0">
                <a:solidFill>
                  <a:srgbClr val="FFFFFF"/>
                </a:solidFill>
              </a:rPr>
              <a:t> </a:t>
            </a:r>
            <a:r>
              <a:rPr sz="2900" spc="-5" dirty="0">
                <a:solidFill>
                  <a:srgbClr val="FFFFFF"/>
                </a:solidFill>
              </a:rPr>
              <a:t>“Дополнительная</a:t>
            </a:r>
            <a:r>
              <a:rPr sz="2900" spc="-45" dirty="0">
                <a:solidFill>
                  <a:srgbClr val="FFFFFF"/>
                </a:solidFill>
              </a:rPr>
              <a:t> </a:t>
            </a:r>
            <a:r>
              <a:rPr sz="2900" spc="-5" dirty="0">
                <a:solidFill>
                  <a:srgbClr val="FFFFFF"/>
                </a:solidFill>
              </a:rPr>
              <a:t>информация”</a:t>
            </a:r>
            <a:endParaRPr sz="2900"/>
          </a:p>
        </p:txBody>
      </p:sp>
      <p:grpSp>
        <p:nvGrpSpPr>
          <p:cNvPr id="3" name="object 3"/>
          <p:cNvGrpSpPr/>
          <p:nvPr/>
        </p:nvGrpSpPr>
        <p:grpSpPr>
          <a:xfrm>
            <a:off x="307847" y="1612391"/>
            <a:ext cx="5544820" cy="3441700"/>
            <a:chOff x="307847" y="1612391"/>
            <a:chExt cx="5544820" cy="34417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7847" y="1612391"/>
              <a:ext cx="5544312" cy="344119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863089" y="3015233"/>
              <a:ext cx="3423285" cy="1423670"/>
            </a:xfrm>
            <a:custGeom>
              <a:avLst/>
              <a:gdLst/>
              <a:ahLst/>
              <a:cxnLst/>
              <a:rect l="l" t="t" r="r" b="b"/>
              <a:pathLst>
                <a:path w="3423285" h="1423670">
                  <a:moveTo>
                    <a:pt x="0" y="1423415"/>
                  </a:moveTo>
                  <a:lnTo>
                    <a:pt x="3422904" y="1423415"/>
                  </a:lnTo>
                  <a:lnTo>
                    <a:pt x="3422904" y="0"/>
                  </a:lnTo>
                  <a:lnTo>
                    <a:pt x="0" y="0"/>
                  </a:lnTo>
                  <a:lnTo>
                    <a:pt x="0" y="1423415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6035040" y="1612391"/>
            <a:ext cx="5998845" cy="3441700"/>
            <a:chOff x="6035040" y="1612391"/>
            <a:chExt cx="5998845" cy="344170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35040" y="1612391"/>
              <a:ext cx="5998464" cy="3441191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7596378" y="2990850"/>
              <a:ext cx="4125595" cy="687705"/>
            </a:xfrm>
            <a:custGeom>
              <a:avLst/>
              <a:gdLst/>
              <a:ahLst/>
              <a:cxnLst/>
              <a:rect l="l" t="t" r="r" b="b"/>
              <a:pathLst>
                <a:path w="4125595" h="687704">
                  <a:moveTo>
                    <a:pt x="0" y="687324"/>
                  </a:moveTo>
                  <a:lnTo>
                    <a:pt x="4125468" y="687324"/>
                  </a:lnTo>
                  <a:lnTo>
                    <a:pt x="4125468" y="0"/>
                  </a:lnTo>
                  <a:lnTo>
                    <a:pt x="0" y="0"/>
                  </a:lnTo>
                  <a:lnTo>
                    <a:pt x="0" y="687324"/>
                  </a:lnTo>
                  <a:close/>
                </a:path>
              </a:pathLst>
            </a:custGeom>
            <a:ln w="289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5845" y="122377"/>
            <a:ext cx="8510905" cy="9048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454"/>
              </a:lnSpc>
              <a:spcBef>
                <a:spcPts val="105"/>
              </a:spcBef>
            </a:pPr>
            <a:r>
              <a:rPr sz="2900" dirty="0">
                <a:solidFill>
                  <a:srgbClr val="FFFFFF"/>
                </a:solidFill>
              </a:rPr>
              <a:t>Персоналия</a:t>
            </a:r>
            <a:r>
              <a:rPr sz="2900" spc="-95" dirty="0">
                <a:solidFill>
                  <a:srgbClr val="FFFFFF"/>
                </a:solidFill>
              </a:rPr>
              <a:t> </a:t>
            </a:r>
            <a:r>
              <a:rPr sz="2900" dirty="0">
                <a:solidFill>
                  <a:srgbClr val="FFFFFF"/>
                </a:solidFill>
              </a:rPr>
              <a:t>педагога.</a:t>
            </a:r>
            <a:endParaRPr sz="2900"/>
          </a:p>
          <a:p>
            <a:pPr marL="12700">
              <a:lnSpc>
                <a:spcPts val="3454"/>
              </a:lnSpc>
            </a:pPr>
            <a:r>
              <a:rPr sz="2900" dirty="0">
                <a:solidFill>
                  <a:srgbClr val="FFFFFF"/>
                </a:solidFill>
              </a:rPr>
              <a:t>Раздел</a:t>
            </a:r>
            <a:r>
              <a:rPr sz="2900" spc="-35" dirty="0">
                <a:solidFill>
                  <a:srgbClr val="FFFFFF"/>
                </a:solidFill>
              </a:rPr>
              <a:t> </a:t>
            </a:r>
            <a:r>
              <a:rPr sz="2900" spc="-5" dirty="0">
                <a:solidFill>
                  <a:srgbClr val="FFFFFF"/>
                </a:solidFill>
              </a:rPr>
              <a:t>“Дополнительная</a:t>
            </a:r>
            <a:r>
              <a:rPr sz="2900" spc="-45" dirty="0">
                <a:solidFill>
                  <a:srgbClr val="FFFFFF"/>
                </a:solidFill>
              </a:rPr>
              <a:t> </a:t>
            </a:r>
            <a:r>
              <a:rPr sz="2900" spc="-5" dirty="0">
                <a:solidFill>
                  <a:srgbClr val="FFFFFF"/>
                </a:solidFill>
              </a:rPr>
              <a:t>информация”</a:t>
            </a:r>
            <a:endParaRPr sz="29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11</a:t>
            </a:fld>
            <a:endParaRPr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920114" y="1636395"/>
          <a:ext cx="10358120" cy="47123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695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69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Федеральные</a:t>
                      </a:r>
                      <a:r>
                        <a:rPr sz="1800" b="1" spc="-3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НПА</a:t>
                      </a:r>
                      <a:endParaRPr sz="1800">
                        <a:latin typeface="Verdana"/>
                        <a:cs typeface="Verdana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C62D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Региональные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Verdana"/>
                          <a:cs typeface="Verdana"/>
                        </a:rPr>
                        <a:t>НПА</a:t>
                      </a:r>
                      <a:endParaRPr sz="1800">
                        <a:latin typeface="Verdana"/>
                        <a:cs typeface="Verdana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C62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19">
                <a:tc>
                  <a:txBody>
                    <a:bodyPr/>
                    <a:lstStyle/>
                    <a:p>
                      <a:pPr marL="91440" marR="85090" algn="just">
                        <a:lnSpc>
                          <a:spcPct val="99500"/>
                        </a:lnSpc>
                        <a:spcBef>
                          <a:spcPts val="365"/>
                        </a:spcBef>
                      </a:pPr>
                      <a:r>
                        <a:rPr sz="1300" spc="-5" dirty="0">
                          <a:latin typeface="Verdana"/>
                          <a:cs typeface="Verdana"/>
                        </a:rPr>
                        <a:t>Приказ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Министерства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просвещения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Российской 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Федерации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от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01.07.2021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№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400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"О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ведомственных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10" dirty="0">
                          <a:latin typeface="Verdana"/>
                          <a:cs typeface="Verdana"/>
                        </a:rPr>
                        <a:t>наградах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Министерства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просвещения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Российской </a:t>
                      </a:r>
                      <a:r>
                        <a:rPr sz="1300" spc="-4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10" dirty="0">
                          <a:latin typeface="Verdana"/>
                          <a:cs typeface="Verdana"/>
                        </a:rPr>
                        <a:t>Федерации"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0ABEB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81915" algn="just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sz="1300" spc="-5" dirty="0">
                          <a:latin typeface="Verdana"/>
                          <a:cs typeface="Verdana"/>
                        </a:rPr>
                        <a:t>Приказ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Министерства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образования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молодежной </a:t>
                      </a:r>
                      <a:r>
                        <a:rPr sz="1300" spc="-4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политики Свердловской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области от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01.06.2020 № 460-Д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"О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ведомственных</a:t>
                      </a:r>
                      <a:r>
                        <a:rPr sz="1300" spc="4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10" dirty="0">
                          <a:latin typeface="Verdana"/>
                          <a:cs typeface="Verdana"/>
                        </a:rPr>
                        <a:t>наградах</a:t>
                      </a:r>
                      <a:r>
                        <a:rPr sz="1300" spc="434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Министерства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образования </a:t>
                      </a:r>
                      <a:r>
                        <a:rPr sz="1300" spc="-44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молодежной</a:t>
                      </a:r>
                      <a:r>
                        <a:rPr sz="1300" spc="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политики</a:t>
                      </a:r>
                      <a:r>
                        <a:rPr sz="1300" spc="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Свердловской</a:t>
                      </a:r>
                      <a:r>
                        <a:rPr sz="1300" spc="7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10" dirty="0">
                          <a:latin typeface="Verdana"/>
                          <a:cs typeface="Verdana"/>
                        </a:rPr>
                        <a:t>области"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457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0A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2040">
                <a:tc>
                  <a:txBody>
                    <a:bodyPr/>
                    <a:lstStyle/>
                    <a:p>
                      <a:pPr marL="91440" marR="84455" algn="just">
                        <a:lnSpc>
                          <a:spcPct val="99600"/>
                        </a:lnSpc>
                        <a:spcBef>
                          <a:spcPts val="365"/>
                        </a:spcBef>
                      </a:pPr>
                      <a:r>
                        <a:rPr sz="1300" spc="-5" dirty="0">
                          <a:latin typeface="Verdana"/>
                          <a:cs typeface="Verdana"/>
                        </a:rPr>
                        <a:t>Приказ Министерства спорта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Российской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Федерации от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04.12.2019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№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1025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"О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ведомственных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10" dirty="0">
                          <a:latin typeface="Verdana"/>
                          <a:cs typeface="Verdana"/>
                        </a:rPr>
                        <a:t>наградах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 Министерства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спорта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Российской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Федерации"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с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10" dirty="0">
                          <a:latin typeface="Verdana"/>
                          <a:cs typeface="Verdana"/>
                        </a:rPr>
                        <a:t>изменениями</a:t>
                      </a:r>
                      <a:r>
                        <a:rPr sz="1300" spc="3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от</a:t>
                      </a:r>
                      <a:r>
                        <a:rPr sz="1300" spc="1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11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10" dirty="0">
                          <a:latin typeface="Verdana"/>
                          <a:cs typeface="Verdana"/>
                        </a:rPr>
                        <a:t>мая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2023</a:t>
                      </a:r>
                      <a:r>
                        <a:rPr sz="1300" spc="-1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г.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N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314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5F0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80010" algn="just">
                        <a:lnSpc>
                          <a:spcPct val="99600"/>
                        </a:lnSpc>
                        <a:spcBef>
                          <a:spcPts val="365"/>
                        </a:spcBef>
                      </a:pPr>
                      <a:r>
                        <a:rPr sz="1300" spc="-5" dirty="0">
                          <a:latin typeface="Verdana"/>
                          <a:cs typeface="Verdana"/>
                        </a:rPr>
                        <a:t>Приказ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Министерства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физической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культуры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спорта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Свердловской области от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27.11.2020 года № 338/ОС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"Об </a:t>
                      </a:r>
                      <a:r>
                        <a:rPr sz="1300" spc="-4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учреждении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ведомственных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наград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Министерства 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физической</a:t>
                      </a:r>
                      <a:r>
                        <a:rPr sz="1300" spc="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культуры</a:t>
                      </a:r>
                      <a:r>
                        <a:rPr sz="1300" spc="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300" spc="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спорта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Свердловской</a:t>
                      </a:r>
                      <a:r>
                        <a:rPr sz="1300" spc="7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10" dirty="0">
                          <a:latin typeface="Verdana"/>
                          <a:cs typeface="Verdana"/>
                        </a:rPr>
                        <a:t>области"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8C5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0160">
                <a:tc rowSpan="2">
                  <a:txBody>
                    <a:bodyPr/>
                    <a:lstStyle/>
                    <a:p>
                      <a:pPr marL="91440" marR="83185" algn="just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300" spc="-5" dirty="0">
                          <a:latin typeface="Verdana"/>
                          <a:cs typeface="Verdana"/>
                        </a:rPr>
                        <a:t>Приказ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Министерства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просвещения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Российской 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Федерации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от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10.01.2019 № 5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"О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ведомственном знаке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отличия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Министерства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просвещения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Российской 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Федерации,</a:t>
                      </a:r>
                      <a:r>
                        <a:rPr sz="1300" spc="1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дающем</a:t>
                      </a:r>
                      <a:r>
                        <a:rPr sz="1300" spc="1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право</a:t>
                      </a:r>
                      <a:r>
                        <a:rPr sz="1300" spc="1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на</a:t>
                      </a:r>
                      <a:r>
                        <a:rPr sz="1300" spc="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присвоение</a:t>
                      </a:r>
                      <a:r>
                        <a:rPr sz="1300" spc="1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звания</a:t>
                      </a:r>
                      <a:endParaRPr sz="1300">
                        <a:latin typeface="Verdana"/>
                        <a:cs typeface="Verdana"/>
                      </a:endParaRPr>
                    </a:p>
                    <a:p>
                      <a:pPr marL="91440" algn="just">
                        <a:lnSpc>
                          <a:spcPts val="1540"/>
                        </a:lnSpc>
                      </a:pPr>
                      <a:r>
                        <a:rPr sz="1300" spc="-5" dirty="0">
                          <a:latin typeface="Verdana"/>
                          <a:cs typeface="Verdana"/>
                        </a:rPr>
                        <a:t>«Ветеран</a:t>
                      </a:r>
                      <a:r>
                        <a:rPr sz="1300" spc="-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труда»"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0ABEB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82550" algn="just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300" spc="-5" dirty="0">
                          <a:latin typeface="Verdana"/>
                          <a:cs typeface="Verdana"/>
                        </a:rPr>
                        <a:t>Приказ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Министерства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физической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культуры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спорта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Свердловской области от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21.12.2020 года № 363/ОС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"Об </a:t>
                      </a:r>
                      <a:r>
                        <a:rPr sz="1300" spc="-4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учреждении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ведомственного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знака</a:t>
                      </a:r>
                      <a:r>
                        <a:rPr sz="1300" spc="4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отличия </a:t>
                      </a:r>
                      <a:r>
                        <a:rPr sz="1300" spc="-4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Министерства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физической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культуры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спорта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Свердловской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области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"Почетный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наставник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сферы </a:t>
                      </a:r>
                      <a:r>
                        <a:rPr sz="1300" spc="-4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физической</a:t>
                      </a:r>
                      <a:r>
                        <a:rPr sz="1300" spc="5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культуры</a:t>
                      </a:r>
                      <a:r>
                        <a:rPr sz="1300" spc="3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300" spc="2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10" dirty="0">
                          <a:latin typeface="Verdana"/>
                          <a:cs typeface="Verdana"/>
                        </a:rPr>
                        <a:t>спорта"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0A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206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0ABEB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82550" algn="just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1300" spc="-5" dirty="0">
                          <a:latin typeface="Verdana"/>
                          <a:cs typeface="Verdana"/>
                        </a:rPr>
                        <a:t>Приказ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Министерства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образования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и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молодежной </a:t>
                      </a:r>
                      <a:r>
                        <a:rPr sz="1300" spc="-4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политики Свердловской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области от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12.05.2021 № 437-Д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"О</a:t>
                      </a:r>
                      <a:r>
                        <a:rPr sz="1300" spc="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знаке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отличия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Министерства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образования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и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молодежной политики </a:t>
                      </a:r>
                      <a:r>
                        <a:rPr sz="1300" dirty="0">
                          <a:latin typeface="Verdana"/>
                          <a:cs typeface="Verdana"/>
                        </a:rPr>
                        <a:t>Свердловской области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«Почетный </a:t>
                      </a:r>
                      <a:r>
                        <a:rPr sz="1300" spc="-44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наставник</a:t>
                      </a:r>
                      <a:r>
                        <a:rPr sz="1300" spc="1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сферы</a:t>
                      </a:r>
                      <a:r>
                        <a:rPr sz="1300" spc="25" dirty="0">
                          <a:latin typeface="Verdana"/>
                          <a:cs typeface="Verdana"/>
                        </a:rPr>
                        <a:t> </a:t>
                      </a:r>
                      <a:r>
                        <a:rPr sz="1300" spc="-5" dirty="0">
                          <a:latin typeface="Verdana"/>
                          <a:cs typeface="Verdana"/>
                        </a:rPr>
                        <a:t>образования»"</a:t>
                      </a:r>
                      <a:endParaRPr sz="1300">
                        <a:latin typeface="Verdana"/>
                        <a:cs typeface="Verdana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0A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15845" y="122377"/>
            <a:ext cx="8510905" cy="9048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454"/>
              </a:lnSpc>
              <a:spcBef>
                <a:spcPts val="105"/>
              </a:spcBef>
            </a:pPr>
            <a:r>
              <a:rPr sz="2900" b="1" dirty="0">
                <a:solidFill>
                  <a:srgbClr val="FFFFFF"/>
                </a:solidFill>
                <a:latin typeface="Verdana"/>
                <a:cs typeface="Verdana"/>
              </a:rPr>
              <a:t>Персоналия</a:t>
            </a:r>
            <a:r>
              <a:rPr sz="2900" b="1" spc="-9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900" b="1" dirty="0">
                <a:solidFill>
                  <a:srgbClr val="FFFFFF"/>
                </a:solidFill>
                <a:latin typeface="Verdana"/>
                <a:cs typeface="Verdana"/>
              </a:rPr>
              <a:t>педагога.</a:t>
            </a:r>
            <a:endParaRPr sz="2900">
              <a:latin typeface="Verdana"/>
              <a:cs typeface="Verdana"/>
            </a:endParaRPr>
          </a:p>
          <a:p>
            <a:pPr marL="12700">
              <a:lnSpc>
                <a:spcPts val="3454"/>
              </a:lnSpc>
            </a:pPr>
            <a:r>
              <a:rPr sz="2900" b="1" dirty="0">
                <a:solidFill>
                  <a:srgbClr val="FFFFFF"/>
                </a:solidFill>
                <a:latin typeface="Verdana"/>
                <a:cs typeface="Verdana"/>
              </a:rPr>
              <a:t>Раздел</a:t>
            </a:r>
            <a:r>
              <a:rPr sz="2900" b="1" spc="-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900" b="1" spc="-5" dirty="0">
                <a:solidFill>
                  <a:srgbClr val="FFFFFF"/>
                </a:solidFill>
                <a:latin typeface="Verdana"/>
                <a:cs typeface="Verdana"/>
              </a:rPr>
              <a:t>“Дополнительная</a:t>
            </a:r>
            <a:r>
              <a:rPr sz="2900" b="1" spc="-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900" b="1" spc="-5" dirty="0">
                <a:solidFill>
                  <a:srgbClr val="FFFFFF"/>
                </a:solidFill>
                <a:latin typeface="Verdana"/>
                <a:cs typeface="Verdana"/>
              </a:rPr>
              <a:t>информация”</a:t>
            </a:r>
            <a:endParaRPr sz="2900">
              <a:latin typeface="Verdana"/>
              <a:cs typeface="Verdan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895855" y="2165604"/>
            <a:ext cx="8400415" cy="4191000"/>
            <a:chOff x="1895855" y="2165604"/>
            <a:chExt cx="8400415" cy="41910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95855" y="2165604"/>
              <a:ext cx="8400288" cy="41910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499866" y="2946654"/>
              <a:ext cx="6635750" cy="1859280"/>
            </a:xfrm>
            <a:custGeom>
              <a:avLst/>
              <a:gdLst/>
              <a:ahLst/>
              <a:cxnLst/>
              <a:rect l="l" t="t" r="r" b="b"/>
              <a:pathLst>
                <a:path w="6635750" h="1859279">
                  <a:moveTo>
                    <a:pt x="0" y="1859280"/>
                  </a:moveTo>
                  <a:lnTo>
                    <a:pt x="6635496" y="1859280"/>
                  </a:lnTo>
                  <a:lnTo>
                    <a:pt x="6635496" y="0"/>
                  </a:lnTo>
                  <a:lnTo>
                    <a:pt x="0" y="0"/>
                  </a:lnTo>
                  <a:lnTo>
                    <a:pt x="0" y="1859280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456178" y="1530858"/>
            <a:ext cx="59442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Пример</a:t>
            </a:r>
            <a:r>
              <a:rPr sz="2800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некорректного</a:t>
            </a:r>
            <a:r>
              <a:rPr sz="2800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заполнения: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15845" y="122377"/>
            <a:ext cx="8510905" cy="9048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454"/>
              </a:lnSpc>
              <a:spcBef>
                <a:spcPts val="105"/>
              </a:spcBef>
            </a:pPr>
            <a:r>
              <a:rPr sz="2900" b="1" dirty="0">
                <a:solidFill>
                  <a:srgbClr val="FFFFFF"/>
                </a:solidFill>
                <a:latin typeface="Verdana"/>
                <a:cs typeface="Verdana"/>
              </a:rPr>
              <a:t>Персоналия</a:t>
            </a:r>
            <a:r>
              <a:rPr sz="2900" b="1" spc="-9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900" b="1" dirty="0">
                <a:solidFill>
                  <a:srgbClr val="FFFFFF"/>
                </a:solidFill>
                <a:latin typeface="Verdana"/>
                <a:cs typeface="Verdana"/>
              </a:rPr>
              <a:t>педагога.</a:t>
            </a:r>
            <a:endParaRPr sz="2900">
              <a:latin typeface="Verdana"/>
              <a:cs typeface="Verdana"/>
            </a:endParaRPr>
          </a:p>
          <a:p>
            <a:pPr marL="12700">
              <a:lnSpc>
                <a:spcPts val="3454"/>
              </a:lnSpc>
            </a:pPr>
            <a:r>
              <a:rPr sz="2900" b="1" dirty="0">
                <a:solidFill>
                  <a:srgbClr val="FFFFFF"/>
                </a:solidFill>
                <a:latin typeface="Verdana"/>
                <a:cs typeface="Verdana"/>
              </a:rPr>
              <a:t>Раздел</a:t>
            </a:r>
            <a:r>
              <a:rPr sz="2900" b="1" spc="-3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900" b="1" spc="-5" dirty="0">
                <a:solidFill>
                  <a:srgbClr val="FFFFFF"/>
                </a:solidFill>
                <a:latin typeface="Verdana"/>
                <a:cs typeface="Verdana"/>
              </a:rPr>
              <a:t>“Дополнительная</a:t>
            </a:r>
            <a:r>
              <a:rPr sz="2900" b="1" spc="-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900" b="1" spc="-5" dirty="0">
                <a:solidFill>
                  <a:srgbClr val="FFFFFF"/>
                </a:solidFill>
                <a:latin typeface="Verdana"/>
                <a:cs typeface="Verdana"/>
              </a:rPr>
              <a:t>информация”</a:t>
            </a:r>
            <a:endParaRPr sz="2900">
              <a:latin typeface="Verdana"/>
              <a:cs typeface="Verdan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895855" y="2130551"/>
            <a:ext cx="8400415" cy="4204970"/>
            <a:chOff x="1895855" y="2130551"/>
            <a:chExt cx="8400415" cy="420497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95855" y="2130551"/>
              <a:ext cx="8400288" cy="4189476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499866" y="4731257"/>
              <a:ext cx="6664959" cy="1590040"/>
            </a:xfrm>
            <a:custGeom>
              <a:avLst/>
              <a:gdLst/>
              <a:ahLst/>
              <a:cxnLst/>
              <a:rect l="l" t="t" r="r" b="b"/>
              <a:pathLst>
                <a:path w="6664959" h="1590039">
                  <a:moveTo>
                    <a:pt x="0" y="1589531"/>
                  </a:moveTo>
                  <a:lnTo>
                    <a:pt x="6664452" y="1589531"/>
                  </a:lnTo>
                  <a:lnTo>
                    <a:pt x="6664452" y="0"/>
                  </a:lnTo>
                  <a:lnTo>
                    <a:pt x="0" y="0"/>
                  </a:lnTo>
                  <a:lnTo>
                    <a:pt x="0" y="1589531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456178" y="1530858"/>
            <a:ext cx="59442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Пример</a:t>
            </a:r>
            <a:r>
              <a:rPr sz="2800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некорректного</a:t>
            </a:r>
            <a:r>
              <a:rPr sz="2800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заполнения: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13</a:t>
            </a:fld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04745" y="1453387"/>
            <a:ext cx="41459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Данные</a:t>
            </a:r>
            <a:r>
              <a:rPr sz="28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об</a:t>
            </a:r>
            <a:r>
              <a:rPr sz="28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001F5F"/>
                </a:solidFill>
                <a:latin typeface="Arial"/>
                <a:cs typeface="Arial"/>
              </a:rPr>
              <a:t>образовании: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982723" y="1988820"/>
            <a:ext cx="7914640" cy="1943100"/>
            <a:chOff x="1982723" y="1988820"/>
            <a:chExt cx="7914640" cy="19431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82723" y="1988820"/>
              <a:ext cx="7914132" cy="194309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8355329" y="2987802"/>
              <a:ext cx="1053465" cy="494030"/>
            </a:xfrm>
            <a:custGeom>
              <a:avLst/>
              <a:gdLst/>
              <a:ahLst/>
              <a:cxnLst/>
              <a:rect l="l" t="t" r="r" b="b"/>
              <a:pathLst>
                <a:path w="1053465" h="494029">
                  <a:moveTo>
                    <a:pt x="0" y="493775"/>
                  </a:moveTo>
                  <a:lnTo>
                    <a:pt x="1053083" y="493775"/>
                  </a:lnTo>
                  <a:lnTo>
                    <a:pt x="1053083" y="0"/>
                  </a:lnTo>
                  <a:lnTo>
                    <a:pt x="0" y="0"/>
                  </a:lnTo>
                  <a:lnTo>
                    <a:pt x="0" y="493775"/>
                  </a:lnTo>
                  <a:close/>
                </a:path>
              </a:pathLst>
            </a:custGeom>
            <a:ln w="2590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815845" y="122377"/>
            <a:ext cx="4892040" cy="90487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>
              <a:lnSpc>
                <a:spcPts val="3429"/>
              </a:lnSpc>
              <a:spcBef>
                <a:spcPts val="260"/>
              </a:spcBef>
            </a:pPr>
            <a:r>
              <a:rPr sz="2900" b="1" dirty="0">
                <a:solidFill>
                  <a:srgbClr val="FFFFFF"/>
                </a:solidFill>
                <a:latin typeface="Verdana"/>
                <a:cs typeface="Verdana"/>
              </a:rPr>
              <a:t>Персоналия педагога. </a:t>
            </a:r>
            <a:r>
              <a:rPr sz="2900" b="1" spc="-98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900" b="1" dirty="0">
                <a:solidFill>
                  <a:srgbClr val="FFFFFF"/>
                </a:solidFill>
                <a:latin typeface="Verdana"/>
                <a:cs typeface="Verdana"/>
              </a:rPr>
              <a:t>Раздел</a:t>
            </a:r>
            <a:r>
              <a:rPr sz="2900" b="1" spc="-114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900" b="1" dirty="0">
                <a:solidFill>
                  <a:srgbClr val="FFFFFF"/>
                </a:solidFill>
                <a:latin typeface="Verdana"/>
                <a:cs typeface="Verdana"/>
              </a:rPr>
              <a:t>“Образование”</a:t>
            </a:r>
            <a:endParaRPr sz="2900">
              <a:latin typeface="Verdana"/>
              <a:cs typeface="Verdan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046732" y="4152900"/>
            <a:ext cx="7795259" cy="1754505"/>
            <a:chOff x="2046732" y="4152900"/>
            <a:chExt cx="7795259" cy="1754505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46732" y="4152900"/>
              <a:ext cx="7795259" cy="175412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000238" y="5182361"/>
              <a:ext cx="1310640" cy="504825"/>
            </a:xfrm>
            <a:custGeom>
              <a:avLst/>
              <a:gdLst/>
              <a:ahLst/>
              <a:cxnLst/>
              <a:rect l="l" t="t" r="r" b="b"/>
              <a:pathLst>
                <a:path w="1310640" h="504825">
                  <a:moveTo>
                    <a:pt x="0" y="504444"/>
                  </a:moveTo>
                  <a:lnTo>
                    <a:pt x="1310640" y="504444"/>
                  </a:lnTo>
                  <a:lnTo>
                    <a:pt x="1310640" y="0"/>
                  </a:lnTo>
                  <a:lnTo>
                    <a:pt x="0" y="0"/>
                  </a:lnTo>
                  <a:lnTo>
                    <a:pt x="0" y="504444"/>
                  </a:lnTo>
                  <a:close/>
                </a:path>
              </a:pathLst>
            </a:custGeom>
            <a:ln w="2590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5845" y="122377"/>
            <a:ext cx="7242809" cy="9048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454"/>
              </a:lnSpc>
              <a:spcBef>
                <a:spcPts val="105"/>
              </a:spcBef>
            </a:pPr>
            <a:r>
              <a:rPr sz="2900" dirty="0">
                <a:solidFill>
                  <a:srgbClr val="FFFFFF"/>
                </a:solidFill>
              </a:rPr>
              <a:t>Персоналия</a:t>
            </a:r>
            <a:r>
              <a:rPr sz="2900" spc="-95" dirty="0">
                <a:solidFill>
                  <a:srgbClr val="FFFFFF"/>
                </a:solidFill>
              </a:rPr>
              <a:t> </a:t>
            </a:r>
            <a:r>
              <a:rPr sz="2900" dirty="0">
                <a:solidFill>
                  <a:srgbClr val="FFFFFF"/>
                </a:solidFill>
              </a:rPr>
              <a:t>педагога.</a:t>
            </a:r>
            <a:endParaRPr sz="2900"/>
          </a:p>
          <a:p>
            <a:pPr marL="12700">
              <a:lnSpc>
                <a:spcPts val="3454"/>
              </a:lnSpc>
            </a:pPr>
            <a:r>
              <a:rPr sz="2900" dirty="0">
                <a:solidFill>
                  <a:srgbClr val="FFFFFF"/>
                </a:solidFill>
              </a:rPr>
              <a:t>Должность</a:t>
            </a:r>
            <a:r>
              <a:rPr sz="2900" spc="-50" dirty="0">
                <a:solidFill>
                  <a:srgbClr val="FFFFFF"/>
                </a:solidFill>
              </a:rPr>
              <a:t> </a:t>
            </a:r>
            <a:r>
              <a:rPr sz="2900" dirty="0">
                <a:solidFill>
                  <a:srgbClr val="FFFFFF"/>
                </a:solidFill>
              </a:rPr>
              <a:t>и</a:t>
            </a:r>
            <a:r>
              <a:rPr sz="2900" spc="-10" dirty="0">
                <a:solidFill>
                  <a:srgbClr val="FFFFFF"/>
                </a:solidFill>
              </a:rPr>
              <a:t> </a:t>
            </a:r>
            <a:r>
              <a:rPr sz="2900" dirty="0">
                <a:solidFill>
                  <a:srgbClr val="FFFFFF"/>
                </a:solidFill>
              </a:rPr>
              <a:t>предметная</a:t>
            </a:r>
            <a:r>
              <a:rPr sz="2900" spc="-65" dirty="0">
                <a:solidFill>
                  <a:srgbClr val="FFFFFF"/>
                </a:solidFill>
              </a:rPr>
              <a:t> </a:t>
            </a:r>
            <a:r>
              <a:rPr sz="2900" dirty="0">
                <a:solidFill>
                  <a:srgbClr val="FFFFFF"/>
                </a:solidFill>
              </a:rPr>
              <a:t>область</a:t>
            </a:r>
            <a:endParaRPr sz="2900"/>
          </a:p>
        </p:txBody>
      </p:sp>
      <p:grpSp>
        <p:nvGrpSpPr>
          <p:cNvPr id="3" name="object 3"/>
          <p:cNvGrpSpPr/>
          <p:nvPr/>
        </p:nvGrpSpPr>
        <p:grpSpPr>
          <a:xfrm>
            <a:off x="1933955" y="1682495"/>
            <a:ext cx="4444365" cy="2745105"/>
            <a:chOff x="1933955" y="1682495"/>
            <a:chExt cx="4444365" cy="274510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33955" y="1682495"/>
              <a:ext cx="4443984" cy="2744723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330702" y="2661665"/>
              <a:ext cx="2967355" cy="1653539"/>
            </a:xfrm>
            <a:custGeom>
              <a:avLst/>
              <a:gdLst/>
              <a:ahLst/>
              <a:cxnLst/>
              <a:rect l="l" t="t" r="r" b="b"/>
              <a:pathLst>
                <a:path w="2967354" h="1653539">
                  <a:moveTo>
                    <a:pt x="0" y="1653539"/>
                  </a:moveTo>
                  <a:lnTo>
                    <a:pt x="2967228" y="1653539"/>
                  </a:lnTo>
                  <a:lnTo>
                    <a:pt x="2967228" y="0"/>
                  </a:lnTo>
                  <a:lnTo>
                    <a:pt x="0" y="0"/>
                  </a:lnTo>
                  <a:lnTo>
                    <a:pt x="0" y="1653539"/>
                  </a:lnTo>
                  <a:close/>
                </a:path>
              </a:pathLst>
            </a:custGeom>
            <a:ln w="2590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7278623" y="1682495"/>
            <a:ext cx="4561840" cy="2745105"/>
            <a:chOff x="7278623" y="1682495"/>
            <a:chExt cx="4561840" cy="274510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78623" y="1682495"/>
              <a:ext cx="4561332" cy="2744723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786621" y="2661665"/>
              <a:ext cx="2967355" cy="1653539"/>
            </a:xfrm>
            <a:custGeom>
              <a:avLst/>
              <a:gdLst/>
              <a:ahLst/>
              <a:cxnLst/>
              <a:rect l="l" t="t" r="r" b="b"/>
              <a:pathLst>
                <a:path w="2967354" h="1653539">
                  <a:moveTo>
                    <a:pt x="0" y="1653539"/>
                  </a:moveTo>
                  <a:lnTo>
                    <a:pt x="2967228" y="1653539"/>
                  </a:lnTo>
                  <a:lnTo>
                    <a:pt x="2967228" y="0"/>
                  </a:lnTo>
                  <a:lnTo>
                    <a:pt x="0" y="0"/>
                  </a:lnTo>
                  <a:lnTo>
                    <a:pt x="0" y="1653539"/>
                  </a:lnTo>
                  <a:close/>
                </a:path>
              </a:pathLst>
            </a:custGeom>
            <a:ln w="2590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4191000" y="4503418"/>
            <a:ext cx="3953510" cy="2350135"/>
            <a:chOff x="4191000" y="4503418"/>
            <a:chExt cx="3953510" cy="2350135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91000" y="4503418"/>
              <a:ext cx="3953255" cy="235000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508497" y="5758434"/>
              <a:ext cx="2473960" cy="1051560"/>
            </a:xfrm>
            <a:custGeom>
              <a:avLst/>
              <a:gdLst/>
              <a:ahLst/>
              <a:cxnLst/>
              <a:rect l="l" t="t" r="r" b="b"/>
              <a:pathLst>
                <a:path w="2473959" h="1051559">
                  <a:moveTo>
                    <a:pt x="0" y="12191"/>
                  </a:moveTo>
                  <a:lnTo>
                    <a:pt x="2473452" y="12191"/>
                  </a:lnTo>
                  <a:lnTo>
                    <a:pt x="2473452" y="0"/>
                  </a:lnTo>
                  <a:lnTo>
                    <a:pt x="0" y="0"/>
                  </a:lnTo>
                  <a:lnTo>
                    <a:pt x="0" y="12191"/>
                  </a:lnTo>
                  <a:close/>
                </a:path>
                <a:path w="2473959" h="1051559">
                  <a:moveTo>
                    <a:pt x="0" y="428243"/>
                  </a:moveTo>
                  <a:lnTo>
                    <a:pt x="2473452" y="428243"/>
                  </a:lnTo>
                  <a:lnTo>
                    <a:pt x="2473452" y="417575"/>
                  </a:lnTo>
                  <a:lnTo>
                    <a:pt x="0" y="417575"/>
                  </a:lnTo>
                  <a:lnTo>
                    <a:pt x="0" y="428243"/>
                  </a:lnTo>
                  <a:close/>
                </a:path>
                <a:path w="2473959" h="1051559">
                  <a:moveTo>
                    <a:pt x="0" y="1051559"/>
                  </a:moveTo>
                  <a:lnTo>
                    <a:pt x="2473452" y="1051559"/>
                  </a:lnTo>
                  <a:lnTo>
                    <a:pt x="2473452" y="1039367"/>
                  </a:lnTo>
                  <a:lnTo>
                    <a:pt x="0" y="1039367"/>
                  </a:lnTo>
                  <a:lnTo>
                    <a:pt x="0" y="1051559"/>
                  </a:lnTo>
                  <a:close/>
                </a:path>
              </a:pathLst>
            </a:custGeom>
            <a:ln w="2590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19201" y="2295270"/>
            <a:ext cx="142430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001F5F"/>
                </a:solidFill>
                <a:latin typeface="Calibri"/>
                <a:cs typeface="Calibri"/>
              </a:rPr>
              <a:t>СПО: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001F5F"/>
                </a:solidFill>
                <a:latin typeface="Calibri"/>
                <a:cs typeface="Calibri"/>
              </a:rPr>
              <a:t>преподаватель;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001F5F"/>
                </a:solidFill>
                <a:latin typeface="Calibri"/>
                <a:cs typeface="Calibri"/>
              </a:rPr>
              <a:t>МПО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15</a:t>
            </a:fld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6540500" y="2295270"/>
            <a:ext cx="72263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001F5F"/>
                </a:solidFill>
                <a:latin typeface="Calibri"/>
                <a:cs typeface="Calibri"/>
              </a:rPr>
              <a:t>СОШ: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001F5F"/>
                </a:solidFill>
                <a:latin typeface="Calibri"/>
                <a:cs typeface="Calibri"/>
              </a:rPr>
              <a:t>учитель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25929" y="4643704"/>
            <a:ext cx="2219325" cy="7575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1F5F"/>
                </a:solidFill>
                <a:latin typeface="Calibri"/>
                <a:cs typeface="Calibri"/>
              </a:rPr>
              <a:t>Дополнительное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b="1" spc="-5" dirty="0">
                <a:solidFill>
                  <a:srgbClr val="001F5F"/>
                </a:solidFill>
                <a:latin typeface="Calibri"/>
                <a:cs typeface="Calibri"/>
              </a:rPr>
              <a:t>образование: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001F5F"/>
                </a:solidFill>
                <a:latin typeface="Calibri"/>
                <a:cs typeface="Calibri"/>
              </a:rPr>
              <a:t>ПДО</a:t>
            </a:r>
            <a:r>
              <a:rPr sz="16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Calibri"/>
                <a:cs typeface="Calibri"/>
              </a:rPr>
              <a:t>(включая</a:t>
            </a:r>
            <a:r>
              <a:rPr sz="16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Calibri"/>
                <a:cs typeface="Calibri"/>
              </a:rPr>
              <a:t>старшего)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5845" y="122377"/>
            <a:ext cx="7242809" cy="9048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454"/>
              </a:lnSpc>
              <a:spcBef>
                <a:spcPts val="105"/>
              </a:spcBef>
            </a:pPr>
            <a:r>
              <a:rPr sz="2900" dirty="0">
                <a:solidFill>
                  <a:srgbClr val="FFFFFF"/>
                </a:solidFill>
              </a:rPr>
              <a:t>Персоналия</a:t>
            </a:r>
            <a:r>
              <a:rPr sz="2900" spc="-95" dirty="0">
                <a:solidFill>
                  <a:srgbClr val="FFFFFF"/>
                </a:solidFill>
              </a:rPr>
              <a:t> </a:t>
            </a:r>
            <a:r>
              <a:rPr sz="2900" dirty="0">
                <a:solidFill>
                  <a:srgbClr val="FFFFFF"/>
                </a:solidFill>
              </a:rPr>
              <a:t>педагога.</a:t>
            </a:r>
            <a:endParaRPr sz="2900"/>
          </a:p>
          <a:p>
            <a:pPr marL="12700">
              <a:lnSpc>
                <a:spcPts val="3454"/>
              </a:lnSpc>
            </a:pPr>
            <a:r>
              <a:rPr sz="2900" dirty="0">
                <a:solidFill>
                  <a:srgbClr val="FFFFFF"/>
                </a:solidFill>
              </a:rPr>
              <a:t>Должность</a:t>
            </a:r>
            <a:r>
              <a:rPr sz="2900" spc="-50" dirty="0">
                <a:solidFill>
                  <a:srgbClr val="FFFFFF"/>
                </a:solidFill>
              </a:rPr>
              <a:t> </a:t>
            </a:r>
            <a:r>
              <a:rPr sz="2900" dirty="0">
                <a:solidFill>
                  <a:srgbClr val="FFFFFF"/>
                </a:solidFill>
              </a:rPr>
              <a:t>и</a:t>
            </a:r>
            <a:r>
              <a:rPr sz="2900" spc="-10" dirty="0">
                <a:solidFill>
                  <a:srgbClr val="FFFFFF"/>
                </a:solidFill>
              </a:rPr>
              <a:t> </a:t>
            </a:r>
            <a:r>
              <a:rPr sz="2900" dirty="0">
                <a:solidFill>
                  <a:srgbClr val="FFFFFF"/>
                </a:solidFill>
              </a:rPr>
              <a:t>предметная</a:t>
            </a:r>
            <a:r>
              <a:rPr sz="2900" spc="-65" dirty="0">
                <a:solidFill>
                  <a:srgbClr val="FFFFFF"/>
                </a:solidFill>
              </a:rPr>
              <a:t> </a:t>
            </a:r>
            <a:r>
              <a:rPr sz="2900" dirty="0">
                <a:solidFill>
                  <a:srgbClr val="FFFFFF"/>
                </a:solidFill>
              </a:rPr>
              <a:t>область</a:t>
            </a:r>
            <a:endParaRPr sz="2900"/>
          </a:p>
        </p:txBody>
      </p:sp>
      <p:sp>
        <p:nvSpPr>
          <p:cNvPr id="3" name="object 3"/>
          <p:cNvSpPr txBox="1"/>
          <p:nvPr/>
        </p:nvSpPr>
        <p:spPr>
          <a:xfrm>
            <a:off x="257962" y="1632331"/>
            <a:ext cx="417449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001F5F"/>
                </a:solidFill>
                <a:latin typeface="Arial"/>
                <a:cs typeface="Arial"/>
              </a:rPr>
              <a:t>Перечень </a:t>
            </a:r>
            <a:r>
              <a:rPr sz="1400" spc="-5" dirty="0">
                <a:solidFill>
                  <a:srgbClr val="001F5F"/>
                </a:solidFill>
                <a:latin typeface="Arial"/>
                <a:cs typeface="Arial"/>
              </a:rPr>
              <a:t>должностей, для </a:t>
            </a:r>
            <a:r>
              <a:rPr sz="1400" dirty="0">
                <a:solidFill>
                  <a:srgbClr val="001F5F"/>
                </a:solidFill>
                <a:latin typeface="Arial"/>
                <a:cs typeface="Arial"/>
              </a:rPr>
              <a:t>которых </a:t>
            </a:r>
            <a:r>
              <a:rPr sz="1400" b="1" spc="-5" dirty="0">
                <a:solidFill>
                  <a:srgbClr val="001F5F"/>
                </a:solidFill>
                <a:latin typeface="Arial"/>
                <a:cs typeface="Arial"/>
              </a:rPr>
              <a:t>НЕ </a:t>
            </a:r>
            <a:r>
              <a:rPr sz="1400" spc="-5" dirty="0">
                <a:solidFill>
                  <a:srgbClr val="001F5F"/>
                </a:solidFill>
                <a:latin typeface="Arial"/>
                <a:cs typeface="Arial"/>
              </a:rPr>
              <a:t>требуется </a:t>
            </a:r>
            <a:r>
              <a:rPr sz="1400" spc="-3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Arial"/>
                <a:cs typeface="Arial"/>
              </a:rPr>
              <a:t>указывать</a:t>
            </a:r>
            <a:r>
              <a:rPr sz="14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Arial"/>
                <a:cs typeface="Arial"/>
              </a:rPr>
              <a:t>предметы</a:t>
            </a:r>
            <a:r>
              <a:rPr sz="14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1F5F"/>
                </a:solidFill>
                <a:latin typeface="Arial"/>
                <a:cs typeface="Arial"/>
              </a:rPr>
              <a:t>и </a:t>
            </a:r>
            <a:r>
              <a:rPr sz="1400" spc="-5" dirty="0">
                <a:solidFill>
                  <a:srgbClr val="001F5F"/>
                </a:solidFill>
                <a:latin typeface="Arial"/>
                <a:cs typeface="Arial"/>
              </a:rPr>
              <a:t>направленности:</a:t>
            </a:r>
            <a:endParaRPr sz="140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64884" y="2363025"/>
          <a:ext cx="5678170" cy="35052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174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0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5238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Воспитатель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(включая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старшего)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 marR="13525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Инструктор-методист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(включая </a:t>
                      </a:r>
                      <a:r>
                        <a:rPr sz="1400" spc="-3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старшего)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Инструктор</a:t>
                      </a:r>
                      <a:r>
                        <a:rPr sz="14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по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труду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 marR="499109">
                        <a:lnSpc>
                          <a:spcPct val="100000"/>
                        </a:lnSpc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Инструктор</a:t>
                      </a:r>
                      <a:r>
                        <a:rPr sz="140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по</a:t>
                      </a:r>
                      <a:r>
                        <a:rPr sz="14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физической </a:t>
                      </a:r>
                      <a:r>
                        <a:rPr sz="1400" spc="-3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культуре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Концертмейстер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Логопед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 marR="23114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Методист</a:t>
                      </a:r>
                      <a:r>
                        <a:rPr sz="14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(включая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старшего) </a:t>
                      </a:r>
                      <a:r>
                        <a:rPr sz="1400" spc="-3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Музыкальный руководитель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Педагог-библиотекарь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 marR="980440">
                        <a:lnSpc>
                          <a:spcPct val="100000"/>
                        </a:lnSpc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Пе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даго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г-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орг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н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и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з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т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ор  Педагог-психолог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28575">
                      <a:solidFill>
                        <a:srgbClr val="6C62DA"/>
                      </a:solidFill>
                      <a:prstDash val="solid"/>
                    </a:lnL>
                    <a:lnR w="28575">
                      <a:solidFill>
                        <a:srgbClr val="6C62DA"/>
                      </a:solidFill>
                      <a:prstDash val="solid"/>
                    </a:lnR>
                    <a:lnT w="28575">
                      <a:solidFill>
                        <a:srgbClr val="6C62DA"/>
                      </a:solidFill>
                      <a:prstDash val="solid"/>
                    </a:lnT>
                    <a:lnB w="28575">
                      <a:solidFill>
                        <a:srgbClr val="6C62DA"/>
                      </a:solidFill>
                      <a:prstDash val="solid"/>
                    </a:lnB>
                    <a:solidFill>
                      <a:srgbClr val="C8C5F0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Преподаватель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основ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безопасности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жизнедеятельности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 marR="50482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Руководитель</a:t>
                      </a:r>
                      <a:r>
                        <a:rPr sz="14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физического </a:t>
                      </a:r>
                      <a:r>
                        <a:rPr sz="1400" spc="-3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воспитания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 marR="17653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Советник директора по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воспитанию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и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взаимодействию </a:t>
                      </a:r>
                      <a:r>
                        <a:rPr sz="1400" spc="-3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с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детскими общественными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объединениями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 marR="837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Социальный педагог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Старший вожатый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Т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рене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р-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пре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п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од</a:t>
                      </a:r>
                      <a:r>
                        <a:rPr sz="1400" spc="-20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ват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е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ль 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(включая</a:t>
                      </a:r>
                      <a:r>
                        <a:rPr sz="14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старшего)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Тьютор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Учитель-дефектолог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Учитель-логопед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28575">
                      <a:solidFill>
                        <a:srgbClr val="6C62DA"/>
                      </a:solidFill>
                      <a:prstDash val="solid"/>
                    </a:lnL>
                    <a:lnR w="28575">
                      <a:solidFill>
                        <a:srgbClr val="6C62DA"/>
                      </a:solidFill>
                      <a:prstDash val="solid"/>
                    </a:lnR>
                    <a:lnT w="28575">
                      <a:solidFill>
                        <a:srgbClr val="6C62DA"/>
                      </a:solidFill>
                      <a:prstDash val="solid"/>
                    </a:lnT>
                    <a:lnB w="28575">
                      <a:solidFill>
                        <a:srgbClr val="6C62DA"/>
                      </a:solidFill>
                      <a:prstDash val="solid"/>
                    </a:lnB>
                    <a:solidFill>
                      <a:srgbClr val="C8C5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6335648" y="1632331"/>
            <a:ext cx="4050029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001F5F"/>
                </a:solidFill>
                <a:latin typeface="Arial"/>
                <a:cs typeface="Arial"/>
              </a:rPr>
              <a:t>Перечень</a:t>
            </a:r>
            <a:r>
              <a:rPr sz="14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Arial"/>
                <a:cs typeface="Arial"/>
              </a:rPr>
              <a:t>должностей,</a:t>
            </a:r>
            <a:r>
              <a:rPr sz="14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Arial"/>
                <a:cs typeface="Arial"/>
              </a:rPr>
              <a:t>для</a:t>
            </a:r>
            <a:r>
              <a:rPr sz="14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1F5F"/>
                </a:solidFill>
                <a:latin typeface="Arial"/>
                <a:cs typeface="Arial"/>
              </a:rPr>
              <a:t>которых</a:t>
            </a:r>
            <a:r>
              <a:rPr sz="1400" spc="-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Arial"/>
                <a:cs typeface="Arial"/>
              </a:rPr>
              <a:t>необходимо </a:t>
            </a:r>
            <a:r>
              <a:rPr sz="1400" spc="-3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Arial"/>
                <a:cs typeface="Arial"/>
              </a:rPr>
              <a:t>указывать</a:t>
            </a:r>
            <a:r>
              <a:rPr sz="1400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001F5F"/>
                </a:solidFill>
                <a:latin typeface="Arial"/>
                <a:cs typeface="Arial"/>
              </a:rPr>
              <a:t>предметы</a:t>
            </a:r>
            <a:r>
              <a:rPr sz="1400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001F5F"/>
                </a:solidFill>
                <a:latin typeface="Arial"/>
                <a:cs typeface="Arial"/>
              </a:rPr>
              <a:t>и </a:t>
            </a:r>
            <a:r>
              <a:rPr sz="1400" spc="-5" dirty="0">
                <a:solidFill>
                  <a:srgbClr val="001F5F"/>
                </a:solidFill>
                <a:latin typeface="Arial"/>
                <a:cs typeface="Arial"/>
              </a:rPr>
              <a:t>направленности: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242303" y="2350007"/>
            <a:ext cx="5526405" cy="3568065"/>
            <a:chOff x="6242303" y="2350007"/>
            <a:chExt cx="5526405" cy="3568065"/>
          </a:xfrm>
        </p:grpSpPr>
        <p:sp>
          <p:nvSpPr>
            <p:cNvPr id="7" name="object 7"/>
            <p:cNvSpPr/>
            <p:nvPr/>
          </p:nvSpPr>
          <p:spPr>
            <a:xfrm>
              <a:off x="6256781" y="2364485"/>
              <a:ext cx="5497195" cy="3538854"/>
            </a:xfrm>
            <a:custGeom>
              <a:avLst/>
              <a:gdLst/>
              <a:ahLst/>
              <a:cxnLst/>
              <a:rect l="l" t="t" r="r" b="b"/>
              <a:pathLst>
                <a:path w="5497195" h="3538854">
                  <a:moveTo>
                    <a:pt x="5497068" y="0"/>
                  </a:moveTo>
                  <a:lnTo>
                    <a:pt x="0" y="0"/>
                  </a:lnTo>
                  <a:lnTo>
                    <a:pt x="0" y="3538728"/>
                  </a:lnTo>
                  <a:lnTo>
                    <a:pt x="5497068" y="3538728"/>
                  </a:lnTo>
                  <a:lnTo>
                    <a:pt x="5497068" y="0"/>
                  </a:lnTo>
                  <a:close/>
                </a:path>
              </a:pathLst>
            </a:custGeom>
            <a:solidFill>
              <a:srgbClr val="C8C5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256781" y="2364485"/>
              <a:ext cx="5497195" cy="3538854"/>
            </a:xfrm>
            <a:custGeom>
              <a:avLst/>
              <a:gdLst/>
              <a:ahLst/>
              <a:cxnLst/>
              <a:rect l="l" t="t" r="r" b="b"/>
              <a:pathLst>
                <a:path w="5497195" h="3538854">
                  <a:moveTo>
                    <a:pt x="0" y="3538728"/>
                  </a:moveTo>
                  <a:lnTo>
                    <a:pt x="5497068" y="3538728"/>
                  </a:lnTo>
                  <a:lnTo>
                    <a:pt x="5497068" y="0"/>
                  </a:lnTo>
                  <a:lnTo>
                    <a:pt x="0" y="0"/>
                  </a:lnTo>
                  <a:lnTo>
                    <a:pt x="0" y="3538728"/>
                  </a:lnTo>
                  <a:close/>
                </a:path>
              </a:pathLst>
            </a:custGeom>
            <a:ln w="28956">
              <a:solidFill>
                <a:srgbClr val="6C62D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6348348" y="2390394"/>
            <a:ext cx="5327015" cy="23736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latin typeface="Arial"/>
                <a:cs typeface="Arial"/>
              </a:rPr>
              <a:t>Преподаватель,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Мастер</a:t>
            </a:r>
            <a:r>
              <a:rPr sz="1400" spc="-4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производственного</a:t>
            </a:r>
            <a:r>
              <a:rPr sz="1400" spc="-3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обучения: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в </a:t>
            </a:r>
            <a:r>
              <a:rPr sz="1400" spc="-5" dirty="0">
                <a:latin typeface="Arial"/>
                <a:cs typeface="Arial"/>
              </a:rPr>
              <a:t>соответствии</a:t>
            </a:r>
            <a:r>
              <a:rPr sz="1400" spc="-2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с</a:t>
            </a:r>
            <a:r>
              <a:rPr sz="1400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общероссийским</a:t>
            </a:r>
            <a:r>
              <a:rPr sz="1400" i="1" spc="-5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классификатором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sz="1400" i="1" spc="-5" dirty="0">
                <a:latin typeface="Arial"/>
                <a:cs typeface="Arial"/>
              </a:rPr>
              <a:t>специальностей</a:t>
            </a:r>
            <a:r>
              <a:rPr sz="1400" i="1" spc="-4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образованию</a:t>
            </a:r>
            <a:r>
              <a:rPr sz="1400" i="1" spc="-4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OK</a:t>
            </a:r>
            <a:r>
              <a:rPr sz="1400" i="1" spc="-5" dirty="0">
                <a:latin typeface="Arial"/>
                <a:cs typeface="Arial"/>
              </a:rPr>
              <a:t> 009-2016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Учитель: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название</a:t>
            </a:r>
            <a:r>
              <a:rPr sz="1400" spc="-5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предмета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Педагог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дополнительного</a:t>
            </a:r>
            <a:r>
              <a:rPr sz="1400" spc="-4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образования</a:t>
            </a:r>
            <a:r>
              <a:rPr sz="1400" spc="-1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(включая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старшего):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tabLst>
                <a:tab pos="332105" algn="l"/>
                <a:tab pos="2014220" algn="l"/>
                <a:tab pos="3447415" algn="l"/>
              </a:tabLst>
            </a:pPr>
            <a:r>
              <a:rPr sz="1400" dirty="0">
                <a:latin typeface="Arial"/>
                <a:cs typeface="Arial"/>
              </a:rPr>
              <a:t>6	</a:t>
            </a:r>
            <a:r>
              <a:rPr sz="1400" spc="-5" dirty="0">
                <a:latin typeface="Arial"/>
                <a:cs typeface="Arial"/>
              </a:rPr>
              <a:t>направленностей	(</a:t>
            </a:r>
            <a:r>
              <a:rPr sz="1400" b="1" spc="-5" dirty="0">
                <a:latin typeface="Arial"/>
                <a:cs typeface="Arial"/>
              </a:rPr>
              <a:t>техническая,	естественнонаучная,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tabLst>
                <a:tab pos="2644140" algn="l"/>
              </a:tabLst>
            </a:pPr>
            <a:r>
              <a:rPr sz="1400" b="1" spc="-5" dirty="0">
                <a:latin typeface="Arial"/>
                <a:cs typeface="Arial"/>
              </a:rPr>
              <a:t>физкультурно-спортивная,	художественная,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6348348" y="4737861"/>
            <a:ext cx="42056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1887855" algn="l"/>
              </a:tabLst>
            </a:pPr>
            <a:r>
              <a:rPr sz="1400" b="1" spc="-5" dirty="0">
                <a:latin typeface="Arial"/>
                <a:cs typeface="Arial"/>
              </a:rPr>
              <a:t>краеведческая,	социально-гуманитарная</a:t>
            </a:r>
            <a:r>
              <a:rPr sz="1400" spc="-5" dirty="0">
                <a:latin typeface="Arial"/>
                <a:cs typeface="Arial"/>
              </a:rPr>
              <a:t>)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719561" y="4524502"/>
            <a:ext cx="956944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latin typeface="Arial"/>
                <a:cs typeface="Arial"/>
              </a:rPr>
              <a:t>т</a:t>
            </a:r>
            <a:r>
              <a:rPr sz="1400" b="1" spc="-25" dirty="0">
                <a:latin typeface="Arial"/>
                <a:cs typeface="Arial"/>
              </a:rPr>
              <a:t>у</a:t>
            </a:r>
            <a:r>
              <a:rPr sz="1400" b="1" dirty="0">
                <a:latin typeface="Arial"/>
                <a:cs typeface="Arial"/>
              </a:rPr>
              <a:t>рис</a:t>
            </a:r>
            <a:r>
              <a:rPr sz="1400" b="1" spc="-15" dirty="0">
                <a:latin typeface="Arial"/>
                <a:cs typeface="Arial"/>
              </a:rPr>
              <a:t>т</a:t>
            </a:r>
            <a:r>
              <a:rPr sz="1400" b="1" spc="-5" dirty="0">
                <a:latin typeface="Arial"/>
                <a:cs typeface="Arial"/>
              </a:rPr>
              <a:t>с</a:t>
            </a:r>
            <a:r>
              <a:rPr sz="1400" b="1" spc="5" dirty="0">
                <a:latin typeface="Arial"/>
                <a:cs typeface="Arial"/>
              </a:rPr>
              <a:t>к</a:t>
            </a:r>
            <a:r>
              <a:rPr sz="1400" b="1" spc="-20" dirty="0">
                <a:latin typeface="Arial"/>
                <a:cs typeface="Arial"/>
              </a:rPr>
              <a:t>о</a:t>
            </a:r>
            <a:r>
              <a:rPr sz="1400" b="1" dirty="0">
                <a:latin typeface="Arial"/>
                <a:cs typeface="Arial"/>
              </a:rPr>
              <a:t>-</a:t>
            </a:r>
            <a:endParaRPr sz="140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5"/>
              </a:spcBef>
            </a:pPr>
            <a:r>
              <a:rPr sz="1400" i="1" spc="-10" dirty="0">
                <a:latin typeface="Arial"/>
                <a:cs typeface="Arial"/>
              </a:rPr>
              <a:t>Приказ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48348" y="4951221"/>
            <a:ext cx="5328285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just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Arial"/>
                <a:cs typeface="Arial"/>
              </a:rPr>
              <a:t>Министерства просвещения </a:t>
            </a:r>
            <a:r>
              <a:rPr sz="1400" i="1" dirty="0">
                <a:latin typeface="Arial"/>
                <a:cs typeface="Arial"/>
              </a:rPr>
              <a:t>РФ от </a:t>
            </a:r>
            <a:r>
              <a:rPr sz="1400" i="1" spc="-5" dirty="0">
                <a:latin typeface="Arial"/>
                <a:cs typeface="Arial"/>
              </a:rPr>
              <a:t>27 июля 2022 г. </a:t>
            </a:r>
            <a:r>
              <a:rPr sz="1400" i="1" dirty="0">
                <a:latin typeface="Arial"/>
                <a:cs typeface="Arial"/>
              </a:rPr>
              <a:t>N </a:t>
            </a:r>
            <a:r>
              <a:rPr sz="1400" i="1" spc="-5" dirty="0">
                <a:latin typeface="Arial"/>
                <a:cs typeface="Arial"/>
              </a:rPr>
              <a:t>629 </a:t>
            </a:r>
            <a:r>
              <a:rPr sz="1400" i="1" spc="-15" dirty="0">
                <a:latin typeface="Arial"/>
                <a:cs typeface="Arial"/>
              </a:rPr>
              <a:t>“Об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утверждении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Порядка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10" dirty="0">
                <a:latin typeface="Arial"/>
                <a:cs typeface="Arial"/>
              </a:rPr>
              <a:t>организации</a:t>
            </a:r>
            <a:r>
              <a:rPr sz="1400" i="1" spc="-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и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осуществления 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10" dirty="0">
                <a:latin typeface="Arial"/>
                <a:cs typeface="Arial"/>
              </a:rPr>
              <a:t>образовательной</a:t>
            </a:r>
            <a:r>
              <a:rPr sz="1400" i="1" spc="-5" dirty="0">
                <a:latin typeface="Arial"/>
                <a:cs typeface="Arial"/>
              </a:rPr>
              <a:t> деятельности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по</a:t>
            </a:r>
            <a:r>
              <a:rPr sz="1400" i="1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дополнительным </a:t>
            </a:r>
            <a:r>
              <a:rPr sz="1400" i="1" spc="-37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общеобразовательным</a:t>
            </a:r>
            <a:r>
              <a:rPr sz="1400" i="1" spc="-3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программам”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77592" y="2542158"/>
            <a:ext cx="7926705" cy="17881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05"/>
              </a:spcBef>
            </a:pPr>
            <a:r>
              <a:rPr sz="2900" b="1" dirty="0">
                <a:solidFill>
                  <a:srgbClr val="001F5F"/>
                </a:solidFill>
                <a:latin typeface="Verdana"/>
                <a:cs typeface="Verdana"/>
              </a:rPr>
              <a:t>Важно!</a:t>
            </a:r>
            <a:endParaRPr sz="2900">
              <a:latin typeface="Verdana"/>
              <a:cs typeface="Verdana"/>
            </a:endParaRPr>
          </a:p>
          <a:p>
            <a:pPr marL="12700" marR="5080" indent="-3810" algn="ctr">
              <a:lnSpc>
                <a:spcPct val="99300"/>
              </a:lnSpc>
              <a:spcBef>
                <a:spcPts val="20"/>
              </a:spcBef>
            </a:pPr>
            <a:r>
              <a:rPr sz="2900" b="1" spc="-5" dirty="0">
                <a:solidFill>
                  <a:srgbClr val="001F5F"/>
                </a:solidFill>
                <a:latin typeface="Verdana"/>
                <a:cs typeface="Verdana"/>
              </a:rPr>
              <a:t>Актуализировать данные </a:t>
            </a:r>
            <a:r>
              <a:rPr sz="2900" b="1" dirty="0">
                <a:solidFill>
                  <a:srgbClr val="001F5F"/>
                </a:solidFill>
                <a:latin typeface="Verdana"/>
                <a:cs typeface="Verdana"/>
              </a:rPr>
              <a:t>в </a:t>
            </a:r>
            <a:r>
              <a:rPr sz="2900" b="1" spc="-5" dirty="0">
                <a:solidFill>
                  <a:srgbClr val="001F5F"/>
                </a:solidFill>
                <a:latin typeface="Verdana"/>
                <a:cs typeface="Verdana"/>
              </a:rPr>
              <a:t>системе </a:t>
            </a:r>
            <a:r>
              <a:rPr sz="2900" b="1" dirty="0">
                <a:solidFill>
                  <a:srgbClr val="001F5F"/>
                </a:solidFill>
                <a:latin typeface="Verdana"/>
                <a:cs typeface="Verdana"/>
              </a:rPr>
              <a:t> КАИС</a:t>
            </a:r>
            <a:r>
              <a:rPr sz="2900" b="1" spc="-40" dirty="0">
                <a:solidFill>
                  <a:srgbClr val="001F5F"/>
                </a:solidFill>
                <a:latin typeface="Verdana"/>
                <a:cs typeface="Verdana"/>
              </a:rPr>
              <a:t> </a:t>
            </a:r>
            <a:r>
              <a:rPr sz="2900" b="1" dirty="0">
                <a:solidFill>
                  <a:srgbClr val="001F5F"/>
                </a:solidFill>
                <a:latin typeface="Verdana"/>
                <a:cs typeface="Verdana"/>
              </a:rPr>
              <a:t>и</a:t>
            </a:r>
            <a:r>
              <a:rPr sz="2900" b="1" spc="-5" dirty="0">
                <a:solidFill>
                  <a:srgbClr val="001F5F"/>
                </a:solidFill>
                <a:latin typeface="Verdana"/>
                <a:cs typeface="Verdana"/>
              </a:rPr>
              <a:t> </a:t>
            </a:r>
            <a:r>
              <a:rPr sz="2900" b="1" dirty="0">
                <a:solidFill>
                  <a:srgbClr val="001F5F"/>
                </a:solidFill>
                <a:latin typeface="Verdana"/>
                <a:cs typeface="Verdana"/>
              </a:rPr>
              <a:t>привести</a:t>
            </a:r>
            <a:r>
              <a:rPr sz="2900" b="1" spc="-30" dirty="0">
                <a:solidFill>
                  <a:srgbClr val="001F5F"/>
                </a:solidFill>
                <a:latin typeface="Verdana"/>
                <a:cs typeface="Verdana"/>
              </a:rPr>
              <a:t> </a:t>
            </a:r>
            <a:r>
              <a:rPr sz="2900" b="1" dirty="0">
                <a:solidFill>
                  <a:srgbClr val="001F5F"/>
                </a:solidFill>
                <a:latin typeface="Verdana"/>
                <a:cs typeface="Verdana"/>
              </a:rPr>
              <a:t>их</a:t>
            </a:r>
            <a:r>
              <a:rPr sz="2900" b="1" spc="-30" dirty="0">
                <a:solidFill>
                  <a:srgbClr val="001F5F"/>
                </a:solidFill>
                <a:latin typeface="Verdana"/>
                <a:cs typeface="Verdana"/>
              </a:rPr>
              <a:t> </a:t>
            </a:r>
            <a:r>
              <a:rPr sz="2900" b="1" dirty="0">
                <a:solidFill>
                  <a:srgbClr val="001F5F"/>
                </a:solidFill>
                <a:latin typeface="Verdana"/>
                <a:cs typeface="Verdana"/>
              </a:rPr>
              <a:t>в </a:t>
            </a:r>
            <a:r>
              <a:rPr sz="2900" b="1" spc="-5" dirty="0">
                <a:solidFill>
                  <a:srgbClr val="001F5F"/>
                </a:solidFill>
                <a:latin typeface="Verdana"/>
                <a:cs typeface="Verdana"/>
              </a:rPr>
              <a:t>соответствие</a:t>
            </a:r>
            <a:r>
              <a:rPr sz="2900" b="1" spc="-45" dirty="0">
                <a:solidFill>
                  <a:srgbClr val="001F5F"/>
                </a:solidFill>
                <a:latin typeface="Verdana"/>
                <a:cs typeface="Verdana"/>
              </a:rPr>
              <a:t> </a:t>
            </a:r>
            <a:r>
              <a:rPr sz="2900" b="1" dirty="0">
                <a:solidFill>
                  <a:srgbClr val="001F5F"/>
                </a:solidFill>
                <a:latin typeface="Verdana"/>
                <a:cs typeface="Verdana"/>
              </a:rPr>
              <a:t>с </a:t>
            </a:r>
            <a:r>
              <a:rPr sz="2900" b="1" spc="-975" dirty="0">
                <a:solidFill>
                  <a:srgbClr val="001F5F"/>
                </a:solidFill>
                <a:latin typeface="Verdana"/>
                <a:cs typeface="Verdana"/>
              </a:rPr>
              <a:t> </a:t>
            </a:r>
            <a:r>
              <a:rPr sz="2900" b="1" spc="-5" dirty="0">
                <a:solidFill>
                  <a:srgbClr val="001F5F"/>
                </a:solidFill>
                <a:latin typeface="Verdana"/>
                <a:cs typeface="Verdana"/>
              </a:rPr>
              <a:t>требованиями</a:t>
            </a:r>
            <a:endParaRPr sz="29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17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5845" y="130809"/>
            <a:ext cx="6027420" cy="99441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3779"/>
              </a:lnSpc>
              <a:spcBef>
                <a:spcPts val="265"/>
              </a:spcBef>
            </a:pPr>
            <a:r>
              <a:rPr sz="3200" dirty="0">
                <a:solidFill>
                  <a:srgbClr val="FFFFFF"/>
                </a:solidFill>
              </a:rPr>
              <a:t>Интеграция</a:t>
            </a:r>
            <a:r>
              <a:rPr sz="3200" spc="-80" dirty="0">
                <a:solidFill>
                  <a:srgbClr val="FFFFFF"/>
                </a:solidFill>
              </a:rPr>
              <a:t> </a:t>
            </a:r>
            <a:r>
              <a:rPr sz="3200" dirty="0">
                <a:solidFill>
                  <a:srgbClr val="FFFFFF"/>
                </a:solidFill>
              </a:rPr>
              <a:t>электронных </a:t>
            </a:r>
            <a:r>
              <a:rPr sz="3200" spc="-1080" dirty="0">
                <a:solidFill>
                  <a:srgbClr val="FFFFFF"/>
                </a:solidFill>
              </a:rPr>
              <a:t> </a:t>
            </a:r>
            <a:r>
              <a:rPr sz="3200" spc="-5" dirty="0">
                <a:solidFill>
                  <a:srgbClr val="FFFFFF"/>
                </a:solidFill>
              </a:rPr>
              <a:t>систем</a:t>
            </a:r>
            <a:endParaRPr sz="3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07891" y="1632204"/>
            <a:ext cx="4524756" cy="445433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744206" y="4897958"/>
            <a:ext cx="30924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02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3884167" y="4898263"/>
            <a:ext cx="30924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03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94478" y="1789938"/>
            <a:ext cx="1762760" cy="12319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01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2800" spc="-10" dirty="0">
                <a:solidFill>
                  <a:srgbClr val="006FC0"/>
                </a:solidFill>
                <a:latin typeface="Calibri"/>
                <a:cs typeface="Calibri"/>
              </a:rPr>
              <a:t>ГОСУСЛУГИ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81627" y="4461128"/>
            <a:ext cx="84201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FF6327"/>
                </a:solidFill>
                <a:latin typeface="Calibri"/>
                <a:cs typeface="Calibri"/>
              </a:rPr>
              <a:t>КА</a:t>
            </a:r>
            <a:r>
              <a:rPr sz="2800" dirty="0">
                <a:solidFill>
                  <a:srgbClr val="FF6327"/>
                </a:solidFill>
                <a:latin typeface="Calibri"/>
                <a:cs typeface="Calibri"/>
              </a:rPr>
              <a:t>И</a:t>
            </a:r>
            <a:r>
              <a:rPr sz="2800" spc="-5" dirty="0">
                <a:solidFill>
                  <a:srgbClr val="FF6327"/>
                </a:solidFill>
                <a:latin typeface="Calibri"/>
                <a:cs typeface="Calibri"/>
              </a:rPr>
              <a:t>С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36409" y="4461128"/>
            <a:ext cx="66167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1F5F"/>
                </a:solidFill>
                <a:latin typeface="Calibri"/>
                <a:cs typeface="Calibri"/>
              </a:rPr>
              <a:t>ЭПП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5845" y="122377"/>
            <a:ext cx="4156710" cy="994410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080">
              <a:lnSpc>
                <a:spcPts val="3779"/>
              </a:lnSpc>
              <a:spcBef>
                <a:spcPts val="270"/>
              </a:spcBef>
            </a:pPr>
            <a:r>
              <a:rPr sz="3200" spc="-5" dirty="0">
                <a:solidFill>
                  <a:srgbClr val="FFFFFF"/>
                </a:solidFill>
              </a:rPr>
              <a:t>Образ</a:t>
            </a:r>
            <a:r>
              <a:rPr sz="3200" spc="-20" dirty="0">
                <a:solidFill>
                  <a:srgbClr val="FFFFFF"/>
                </a:solidFill>
              </a:rPr>
              <a:t>о</a:t>
            </a:r>
            <a:r>
              <a:rPr sz="3200" spc="-5" dirty="0">
                <a:solidFill>
                  <a:srgbClr val="FFFFFF"/>
                </a:solidFill>
              </a:rPr>
              <a:t>вате</a:t>
            </a:r>
            <a:r>
              <a:rPr sz="3200" spc="-15" dirty="0">
                <a:solidFill>
                  <a:srgbClr val="FFFFFF"/>
                </a:solidFill>
              </a:rPr>
              <a:t>л</a:t>
            </a:r>
            <a:r>
              <a:rPr sz="3200" spc="-5" dirty="0">
                <a:solidFill>
                  <a:srgbClr val="FFFFFF"/>
                </a:solidFill>
              </a:rPr>
              <a:t>ьн</a:t>
            </a:r>
            <a:r>
              <a:rPr sz="3200" spc="-20" dirty="0">
                <a:solidFill>
                  <a:srgbClr val="FFFFFF"/>
                </a:solidFill>
              </a:rPr>
              <a:t>а</a:t>
            </a:r>
            <a:r>
              <a:rPr sz="3200" dirty="0">
                <a:solidFill>
                  <a:srgbClr val="FFFFFF"/>
                </a:solidFill>
              </a:rPr>
              <a:t>я  организация</a:t>
            </a:r>
            <a:endParaRPr sz="3200"/>
          </a:p>
        </p:txBody>
      </p:sp>
      <p:grpSp>
        <p:nvGrpSpPr>
          <p:cNvPr id="3" name="object 3"/>
          <p:cNvGrpSpPr/>
          <p:nvPr/>
        </p:nvGrpSpPr>
        <p:grpSpPr>
          <a:xfrm>
            <a:off x="6190488" y="2033016"/>
            <a:ext cx="5930265" cy="1047115"/>
            <a:chOff x="6190488" y="2033016"/>
            <a:chExt cx="5930265" cy="104711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90488" y="2045208"/>
              <a:ext cx="5929884" cy="1034796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7760970" y="2045970"/>
              <a:ext cx="784860" cy="149860"/>
            </a:xfrm>
            <a:custGeom>
              <a:avLst/>
              <a:gdLst/>
              <a:ahLst/>
              <a:cxnLst/>
              <a:rect l="l" t="t" r="r" b="b"/>
              <a:pathLst>
                <a:path w="784859" h="149860">
                  <a:moveTo>
                    <a:pt x="0" y="149351"/>
                  </a:moveTo>
                  <a:lnTo>
                    <a:pt x="784859" y="149351"/>
                  </a:lnTo>
                  <a:lnTo>
                    <a:pt x="784859" y="0"/>
                  </a:lnTo>
                  <a:lnTo>
                    <a:pt x="0" y="0"/>
                  </a:lnTo>
                  <a:lnTo>
                    <a:pt x="0" y="149351"/>
                  </a:lnTo>
                  <a:close/>
                </a:path>
              </a:pathLst>
            </a:custGeom>
            <a:ln w="2590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76200" y="1769364"/>
            <a:ext cx="6040120" cy="2467610"/>
            <a:chOff x="76200" y="1769364"/>
            <a:chExt cx="6040120" cy="246761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8391" y="1769364"/>
              <a:ext cx="6013704" cy="245363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9153" y="2178558"/>
              <a:ext cx="6014085" cy="2045335"/>
            </a:xfrm>
            <a:custGeom>
              <a:avLst/>
              <a:gdLst/>
              <a:ahLst/>
              <a:cxnLst/>
              <a:rect l="l" t="t" r="r" b="b"/>
              <a:pathLst>
                <a:path w="6014085" h="2045335">
                  <a:moveTo>
                    <a:pt x="2764535" y="315467"/>
                  </a:moveTo>
                  <a:lnTo>
                    <a:pt x="5963412" y="315467"/>
                  </a:lnTo>
                  <a:lnTo>
                    <a:pt x="5963412" y="0"/>
                  </a:lnTo>
                  <a:lnTo>
                    <a:pt x="2764535" y="0"/>
                  </a:lnTo>
                  <a:lnTo>
                    <a:pt x="2764535" y="315467"/>
                  </a:lnTo>
                  <a:close/>
                </a:path>
                <a:path w="6014085" h="2045335">
                  <a:moveTo>
                    <a:pt x="0" y="2045208"/>
                  </a:moveTo>
                  <a:lnTo>
                    <a:pt x="6013704" y="2045208"/>
                  </a:lnTo>
                  <a:lnTo>
                    <a:pt x="6013704" y="1691639"/>
                  </a:lnTo>
                  <a:lnTo>
                    <a:pt x="0" y="1691639"/>
                  </a:lnTo>
                  <a:lnTo>
                    <a:pt x="0" y="2045208"/>
                  </a:lnTo>
                  <a:close/>
                </a:path>
              </a:pathLst>
            </a:custGeom>
            <a:ln w="2590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6573773" y="2522981"/>
            <a:ext cx="4946650" cy="1488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39395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Arial"/>
                <a:cs typeface="Arial"/>
              </a:rPr>
              <a:t>Угловой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штамп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содержит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реквизиты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организации </a:t>
            </a:r>
            <a:r>
              <a:rPr sz="1600" spc="-4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(название,</a:t>
            </a:r>
            <a:r>
              <a:rPr sz="1600" spc="4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юридический</a:t>
            </a:r>
            <a:r>
              <a:rPr sz="1600" spc="4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и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фактический</a:t>
            </a:r>
            <a:r>
              <a:rPr sz="1600" spc="4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адрес,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Arial"/>
                <a:cs typeface="Arial"/>
              </a:rPr>
              <a:t>контакты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и банковские</a:t>
            </a:r>
            <a:r>
              <a:rPr sz="1600" spc="2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реквизиты).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Arial"/>
                <a:cs typeface="Arial"/>
              </a:rPr>
              <a:t>Штамп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для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бланка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ОО</a:t>
            </a:r>
            <a:r>
              <a:rPr sz="1600" spc="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рекомендуется</a:t>
            </a:r>
            <a:r>
              <a:rPr sz="1600" spc="5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оформлять</a:t>
            </a:r>
            <a:r>
              <a:rPr sz="1600" spc="1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в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Arial"/>
                <a:cs typeface="Arial"/>
              </a:rPr>
              <a:t>соответствии</a:t>
            </a:r>
            <a:r>
              <a:rPr sz="1600" spc="1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с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ГОСТ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Р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7.0.97-2016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324713" y="4428235"/>
            <a:ext cx="460057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Arial"/>
                <a:cs typeface="Arial"/>
              </a:rPr>
              <a:t>Проверить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правильность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написания</a:t>
            </a:r>
            <a:r>
              <a:rPr sz="1600" spc="4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эл.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почты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и </a:t>
            </a:r>
            <a:r>
              <a:rPr sz="1600" spc="-43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активность</a:t>
            </a:r>
            <a:r>
              <a:rPr sz="1600" spc="3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ссылки</a:t>
            </a:r>
            <a:r>
              <a:rPr sz="1600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на</a:t>
            </a:r>
            <a:r>
              <a:rPr sz="1600" spc="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сайт!!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5845" y="122377"/>
            <a:ext cx="7040880" cy="9944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810"/>
              </a:lnSpc>
              <a:spcBef>
                <a:spcPts val="105"/>
              </a:spcBef>
            </a:pPr>
            <a:r>
              <a:rPr sz="3200" spc="-5" dirty="0">
                <a:solidFill>
                  <a:srgbClr val="FFFFFF"/>
                </a:solidFill>
              </a:rPr>
              <a:t>Персоналия</a:t>
            </a:r>
            <a:r>
              <a:rPr sz="3200" spc="-40" dirty="0">
                <a:solidFill>
                  <a:srgbClr val="FFFFFF"/>
                </a:solidFill>
              </a:rPr>
              <a:t> </a:t>
            </a:r>
            <a:r>
              <a:rPr sz="3200" spc="-5" dirty="0">
                <a:solidFill>
                  <a:srgbClr val="FFFFFF"/>
                </a:solidFill>
              </a:rPr>
              <a:t>педагога.</a:t>
            </a:r>
            <a:endParaRPr sz="3200"/>
          </a:p>
          <a:p>
            <a:pPr marL="12700">
              <a:lnSpc>
                <a:spcPts val="3810"/>
              </a:lnSpc>
            </a:pPr>
            <a:r>
              <a:rPr sz="3200" dirty="0">
                <a:solidFill>
                  <a:srgbClr val="FFFFFF"/>
                </a:solidFill>
              </a:rPr>
              <a:t>Раздел</a:t>
            </a:r>
            <a:r>
              <a:rPr sz="3200" spc="-25" dirty="0">
                <a:solidFill>
                  <a:srgbClr val="FFFFFF"/>
                </a:solidFill>
              </a:rPr>
              <a:t> </a:t>
            </a:r>
            <a:r>
              <a:rPr sz="3200" spc="-5" dirty="0">
                <a:solidFill>
                  <a:srgbClr val="FFFFFF"/>
                </a:solidFill>
              </a:rPr>
              <a:t>“Общая</a:t>
            </a:r>
            <a:r>
              <a:rPr sz="3200" spc="-20" dirty="0">
                <a:solidFill>
                  <a:srgbClr val="FFFFFF"/>
                </a:solidFill>
              </a:rPr>
              <a:t> </a:t>
            </a:r>
            <a:r>
              <a:rPr sz="3200" dirty="0">
                <a:solidFill>
                  <a:srgbClr val="FFFFFF"/>
                </a:solidFill>
              </a:rPr>
              <a:t>информация”</a:t>
            </a:r>
            <a:endParaRPr sz="3200"/>
          </a:p>
        </p:txBody>
      </p:sp>
      <p:grpSp>
        <p:nvGrpSpPr>
          <p:cNvPr id="3" name="object 3"/>
          <p:cNvGrpSpPr/>
          <p:nvPr/>
        </p:nvGrpSpPr>
        <p:grpSpPr>
          <a:xfrm>
            <a:off x="71627" y="2371344"/>
            <a:ext cx="6445250" cy="2871470"/>
            <a:chOff x="71627" y="2371344"/>
            <a:chExt cx="6445250" cy="287147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627" y="2371344"/>
              <a:ext cx="6444996" cy="287121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68167" y="4535423"/>
              <a:ext cx="1668780" cy="134112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863595" y="4530851"/>
              <a:ext cx="1678305" cy="143510"/>
            </a:xfrm>
            <a:custGeom>
              <a:avLst/>
              <a:gdLst/>
              <a:ahLst/>
              <a:cxnLst/>
              <a:rect l="l" t="t" r="r" b="b"/>
              <a:pathLst>
                <a:path w="1678304" h="143510">
                  <a:moveTo>
                    <a:pt x="0" y="143256"/>
                  </a:moveTo>
                  <a:lnTo>
                    <a:pt x="1677924" y="143256"/>
                  </a:lnTo>
                  <a:lnTo>
                    <a:pt x="1677924" y="0"/>
                  </a:lnTo>
                  <a:lnTo>
                    <a:pt x="0" y="0"/>
                  </a:lnTo>
                  <a:lnTo>
                    <a:pt x="0" y="143256"/>
                  </a:lnTo>
                  <a:close/>
                </a:path>
              </a:pathLst>
            </a:custGeom>
            <a:ln w="9144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68167" y="4183379"/>
              <a:ext cx="1668780" cy="18592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2863595" y="4178808"/>
              <a:ext cx="1678305" cy="195580"/>
            </a:xfrm>
            <a:custGeom>
              <a:avLst/>
              <a:gdLst/>
              <a:ahLst/>
              <a:cxnLst/>
              <a:rect l="l" t="t" r="r" b="b"/>
              <a:pathLst>
                <a:path w="1678304" h="195579">
                  <a:moveTo>
                    <a:pt x="0" y="195071"/>
                  </a:moveTo>
                  <a:lnTo>
                    <a:pt x="1677924" y="195071"/>
                  </a:lnTo>
                  <a:lnTo>
                    <a:pt x="1677924" y="0"/>
                  </a:lnTo>
                  <a:lnTo>
                    <a:pt x="0" y="0"/>
                  </a:lnTo>
                  <a:lnTo>
                    <a:pt x="0" y="195071"/>
                  </a:lnTo>
                  <a:close/>
                </a:path>
              </a:pathLst>
            </a:custGeom>
            <a:ln w="9144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68167" y="3916680"/>
              <a:ext cx="1668780" cy="134112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863595" y="3912108"/>
              <a:ext cx="1678305" cy="143510"/>
            </a:xfrm>
            <a:custGeom>
              <a:avLst/>
              <a:gdLst/>
              <a:ahLst/>
              <a:cxnLst/>
              <a:rect l="l" t="t" r="r" b="b"/>
              <a:pathLst>
                <a:path w="1678304" h="143510">
                  <a:moveTo>
                    <a:pt x="0" y="143256"/>
                  </a:moveTo>
                  <a:lnTo>
                    <a:pt x="1677924" y="143256"/>
                  </a:lnTo>
                  <a:lnTo>
                    <a:pt x="1677924" y="0"/>
                  </a:lnTo>
                  <a:lnTo>
                    <a:pt x="0" y="0"/>
                  </a:lnTo>
                  <a:lnTo>
                    <a:pt x="0" y="143256"/>
                  </a:lnTo>
                  <a:close/>
                </a:path>
              </a:pathLst>
            </a:custGeom>
            <a:ln w="9144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59379" y="2476500"/>
              <a:ext cx="2289047" cy="134112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654807" y="2471928"/>
              <a:ext cx="2298700" cy="143510"/>
            </a:xfrm>
            <a:custGeom>
              <a:avLst/>
              <a:gdLst/>
              <a:ahLst/>
              <a:cxnLst/>
              <a:rect l="l" t="t" r="r" b="b"/>
              <a:pathLst>
                <a:path w="2298700" h="143510">
                  <a:moveTo>
                    <a:pt x="0" y="143255"/>
                  </a:moveTo>
                  <a:lnTo>
                    <a:pt x="2298192" y="143255"/>
                  </a:lnTo>
                  <a:lnTo>
                    <a:pt x="2298192" y="0"/>
                  </a:lnTo>
                  <a:lnTo>
                    <a:pt x="0" y="0"/>
                  </a:lnTo>
                  <a:lnTo>
                    <a:pt x="0" y="143255"/>
                  </a:lnTo>
                  <a:close/>
                </a:path>
              </a:pathLst>
            </a:custGeom>
            <a:ln w="9144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68167" y="3506724"/>
              <a:ext cx="2057400" cy="132587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863595" y="3502152"/>
              <a:ext cx="2066925" cy="142240"/>
            </a:xfrm>
            <a:custGeom>
              <a:avLst/>
              <a:gdLst/>
              <a:ahLst/>
              <a:cxnLst/>
              <a:rect l="l" t="t" r="r" b="b"/>
              <a:pathLst>
                <a:path w="2066925" h="142239">
                  <a:moveTo>
                    <a:pt x="0" y="141731"/>
                  </a:moveTo>
                  <a:lnTo>
                    <a:pt x="2066544" y="141731"/>
                  </a:lnTo>
                  <a:lnTo>
                    <a:pt x="2066544" y="0"/>
                  </a:lnTo>
                  <a:lnTo>
                    <a:pt x="0" y="0"/>
                  </a:lnTo>
                  <a:lnTo>
                    <a:pt x="0" y="141731"/>
                  </a:lnTo>
                  <a:close/>
                </a:path>
              </a:pathLst>
            </a:custGeom>
            <a:ln w="9143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646681" y="3158490"/>
              <a:ext cx="1172210" cy="349250"/>
            </a:xfrm>
            <a:custGeom>
              <a:avLst/>
              <a:gdLst/>
              <a:ahLst/>
              <a:cxnLst/>
              <a:rect l="l" t="t" r="r" b="b"/>
              <a:pathLst>
                <a:path w="1172210" h="349250">
                  <a:moveTo>
                    <a:pt x="0" y="348996"/>
                  </a:moveTo>
                  <a:lnTo>
                    <a:pt x="1171956" y="348996"/>
                  </a:lnTo>
                  <a:lnTo>
                    <a:pt x="1171956" y="0"/>
                  </a:lnTo>
                  <a:lnTo>
                    <a:pt x="0" y="0"/>
                  </a:lnTo>
                  <a:lnTo>
                    <a:pt x="0" y="348996"/>
                  </a:lnTo>
                  <a:close/>
                </a:path>
              </a:pathLst>
            </a:custGeom>
            <a:ln w="2590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6672071" y="2263139"/>
            <a:ext cx="5331460" cy="3258820"/>
            <a:chOff x="6672071" y="2263139"/>
            <a:chExt cx="5331460" cy="3258820"/>
          </a:xfrm>
        </p:grpSpPr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84263" y="2263139"/>
              <a:ext cx="5318760" cy="3244595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37091" y="2590799"/>
              <a:ext cx="1571244" cy="1725168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8732519" y="2586227"/>
              <a:ext cx="1580515" cy="1734820"/>
            </a:xfrm>
            <a:custGeom>
              <a:avLst/>
              <a:gdLst/>
              <a:ahLst/>
              <a:cxnLst/>
              <a:rect l="l" t="t" r="r" b="b"/>
              <a:pathLst>
                <a:path w="1580515" h="1734820">
                  <a:moveTo>
                    <a:pt x="0" y="1734312"/>
                  </a:moveTo>
                  <a:lnTo>
                    <a:pt x="1580387" y="1734312"/>
                  </a:lnTo>
                  <a:lnTo>
                    <a:pt x="1580387" y="0"/>
                  </a:lnTo>
                  <a:lnTo>
                    <a:pt x="0" y="0"/>
                  </a:lnTo>
                  <a:lnTo>
                    <a:pt x="0" y="1734312"/>
                  </a:lnTo>
                  <a:close/>
                </a:path>
              </a:pathLst>
            </a:custGeom>
            <a:ln w="9143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685025" y="5068061"/>
              <a:ext cx="780415" cy="440690"/>
            </a:xfrm>
            <a:custGeom>
              <a:avLst/>
              <a:gdLst/>
              <a:ahLst/>
              <a:cxnLst/>
              <a:rect l="l" t="t" r="r" b="b"/>
              <a:pathLst>
                <a:path w="780415" h="440689">
                  <a:moveTo>
                    <a:pt x="0" y="440435"/>
                  </a:moveTo>
                  <a:lnTo>
                    <a:pt x="780287" y="440435"/>
                  </a:lnTo>
                  <a:lnTo>
                    <a:pt x="780287" y="0"/>
                  </a:lnTo>
                  <a:lnTo>
                    <a:pt x="0" y="0"/>
                  </a:lnTo>
                  <a:lnTo>
                    <a:pt x="0" y="440435"/>
                  </a:lnTo>
                  <a:close/>
                </a:path>
              </a:pathLst>
            </a:custGeom>
            <a:ln w="2590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8915" y="1453387"/>
            <a:ext cx="9239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001F5F"/>
                </a:solidFill>
                <a:latin typeface="Arial"/>
                <a:cs typeface="Arial"/>
              </a:rPr>
              <a:t>ФИ</a:t>
            </a:r>
            <a:r>
              <a:rPr sz="2800" spc="-20" dirty="0">
                <a:solidFill>
                  <a:srgbClr val="001F5F"/>
                </a:solidFill>
                <a:latin typeface="Arial"/>
                <a:cs typeface="Arial"/>
              </a:rPr>
              <a:t>О</a:t>
            </a: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: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60020" y="2712720"/>
            <a:ext cx="5759450" cy="361315"/>
            <a:chOff x="160020" y="2712720"/>
            <a:chExt cx="5759450" cy="36131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0020" y="2714244"/>
              <a:ext cx="5759196" cy="34594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541525" y="2725674"/>
              <a:ext cx="1051560" cy="335280"/>
            </a:xfrm>
            <a:custGeom>
              <a:avLst/>
              <a:gdLst/>
              <a:ahLst/>
              <a:cxnLst/>
              <a:rect l="l" t="t" r="r" b="b"/>
              <a:pathLst>
                <a:path w="1051560" h="335280">
                  <a:moveTo>
                    <a:pt x="0" y="335279"/>
                  </a:moveTo>
                  <a:lnTo>
                    <a:pt x="1051560" y="335279"/>
                  </a:lnTo>
                  <a:lnTo>
                    <a:pt x="1051560" y="0"/>
                  </a:lnTo>
                  <a:lnTo>
                    <a:pt x="0" y="0"/>
                  </a:lnTo>
                  <a:lnTo>
                    <a:pt x="0" y="335279"/>
                  </a:lnTo>
                  <a:close/>
                </a:path>
              </a:pathLst>
            </a:custGeom>
            <a:ln w="2590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815845" y="122377"/>
            <a:ext cx="704088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>
                <a:solidFill>
                  <a:srgbClr val="FFFFFF"/>
                </a:solidFill>
              </a:rPr>
              <a:t>Персоналия</a:t>
            </a:r>
            <a:r>
              <a:rPr sz="3200" spc="-40" dirty="0">
                <a:solidFill>
                  <a:srgbClr val="FFFFFF"/>
                </a:solidFill>
              </a:rPr>
              <a:t> </a:t>
            </a:r>
            <a:r>
              <a:rPr sz="3200" spc="-5" dirty="0">
                <a:solidFill>
                  <a:srgbClr val="FFFFFF"/>
                </a:solidFill>
              </a:rPr>
              <a:t>педагога.</a:t>
            </a:r>
            <a:endParaRPr sz="3200"/>
          </a:p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FFFFFF"/>
                </a:solidFill>
              </a:rPr>
              <a:t>Раздел</a:t>
            </a:r>
            <a:r>
              <a:rPr sz="3200" spc="-25" dirty="0">
                <a:solidFill>
                  <a:srgbClr val="FFFFFF"/>
                </a:solidFill>
              </a:rPr>
              <a:t> </a:t>
            </a:r>
            <a:r>
              <a:rPr sz="3200" spc="-5" dirty="0">
                <a:solidFill>
                  <a:srgbClr val="FFFFFF"/>
                </a:solidFill>
              </a:rPr>
              <a:t>“Общая</a:t>
            </a:r>
            <a:r>
              <a:rPr sz="3200" spc="-20" dirty="0">
                <a:solidFill>
                  <a:srgbClr val="FFFFFF"/>
                </a:solidFill>
              </a:rPr>
              <a:t> </a:t>
            </a:r>
            <a:r>
              <a:rPr sz="3200" dirty="0">
                <a:solidFill>
                  <a:srgbClr val="FFFFFF"/>
                </a:solidFill>
              </a:rPr>
              <a:t>информация”</a:t>
            </a:r>
            <a:endParaRPr sz="3200"/>
          </a:p>
        </p:txBody>
      </p:sp>
      <p:grpSp>
        <p:nvGrpSpPr>
          <p:cNvPr id="7" name="object 7"/>
          <p:cNvGrpSpPr/>
          <p:nvPr/>
        </p:nvGrpSpPr>
        <p:grpSpPr>
          <a:xfrm>
            <a:off x="160020" y="4678679"/>
            <a:ext cx="5759450" cy="364490"/>
            <a:chOff x="160020" y="4678679"/>
            <a:chExt cx="5759450" cy="364490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020" y="4678679"/>
              <a:ext cx="1851660" cy="364236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70887" y="4678679"/>
              <a:ext cx="4148328" cy="32003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81556" y="4783835"/>
              <a:ext cx="123443" cy="188975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0020" y="3454908"/>
            <a:ext cx="5759196" cy="905256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121663" y="1755648"/>
            <a:ext cx="4015740" cy="585470"/>
          </a:xfrm>
          <a:prstGeom prst="rect">
            <a:avLst/>
          </a:prstGeom>
          <a:solidFill>
            <a:srgbClr val="B0ABEE"/>
          </a:solidFill>
        </p:spPr>
        <p:txBody>
          <a:bodyPr vert="horz" wrap="square" lIns="0" tIns="40640" rIns="0" bIns="0" rtlCol="0">
            <a:spAutoFit/>
          </a:bodyPr>
          <a:lstStyle/>
          <a:p>
            <a:pPr marL="90805" marR="176530">
              <a:lnSpc>
                <a:spcPct val="100000"/>
              </a:lnSpc>
              <a:spcBef>
                <a:spcPts val="320"/>
              </a:spcBef>
            </a:pP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Указываем</a:t>
            </a:r>
            <a:r>
              <a:rPr sz="1600" b="1" spc="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данные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в</a:t>
            </a:r>
            <a:r>
              <a:rPr sz="16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соответствии</a:t>
            </a:r>
            <a:r>
              <a:rPr sz="1600" b="1" spc="6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с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паспортом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6144767" y="2578607"/>
            <a:ext cx="5675630" cy="3572510"/>
            <a:chOff x="6144767" y="2578607"/>
            <a:chExt cx="5675630" cy="3572510"/>
          </a:xfrm>
        </p:grpSpPr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44767" y="2578607"/>
              <a:ext cx="5675376" cy="3572255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319516" y="2927603"/>
              <a:ext cx="1668779" cy="1898904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8314944" y="2923031"/>
              <a:ext cx="1678305" cy="1908175"/>
            </a:xfrm>
            <a:custGeom>
              <a:avLst/>
              <a:gdLst/>
              <a:ahLst/>
              <a:cxnLst/>
              <a:rect l="l" t="t" r="r" b="b"/>
              <a:pathLst>
                <a:path w="1678304" h="1908175">
                  <a:moveTo>
                    <a:pt x="0" y="1908048"/>
                  </a:moveTo>
                  <a:lnTo>
                    <a:pt x="1677924" y="1908048"/>
                  </a:lnTo>
                  <a:lnTo>
                    <a:pt x="1677924" y="0"/>
                  </a:lnTo>
                  <a:lnTo>
                    <a:pt x="0" y="0"/>
                  </a:lnTo>
                  <a:lnTo>
                    <a:pt x="0" y="1908048"/>
                  </a:lnTo>
                  <a:close/>
                </a:path>
              </a:pathLst>
            </a:custGeom>
            <a:ln w="9144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925817" y="4315205"/>
              <a:ext cx="1367155" cy="581025"/>
            </a:xfrm>
            <a:custGeom>
              <a:avLst/>
              <a:gdLst/>
              <a:ahLst/>
              <a:cxnLst/>
              <a:rect l="l" t="t" r="r" b="b"/>
              <a:pathLst>
                <a:path w="1367154" h="581025">
                  <a:moveTo>
                    <a:pt x="0" y="580644"/>
                  </a:moveTo>
                  <a:lnTo>
                    <a:pt x="1367027" y="580644"/>
                  </a:lnTo>
                  <a:lnTo>
                    <a:pt x="1367027" y="0"/>
                  </a:lnTo>
                  <a:lnTo>
                    <a:pt x="0" y="0"/>
                  </a:lnTo>
                  <a:lnTo>
                    <a:pt x="0" y="580644"/>
                  </a:lnTo>
                  <a:close/>
                </a:path>
              </a:pathLst>
            </a:custGeom>
            <a:ln w="2590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6544056" y="1755648"/>
            <a:ext cx="4815840" cy="585470"/>
          </a:xfrm>
          <a:prstGeom prst="rect">
            <a:avLst/>
          </a:prstGeom>
          <a:solidFill>
            <a:srgbClr val="B0ABEE"/>
          </a:solidFill>
        </p:spPr>
        <p:txBody>
          <a:bodyPr vert="horz" wrap="square" lIns="0" tIns="41275" rIns="0" bIns="0" rtlCol="0">
            <a:spAutoFit/>
          </a:bodyPr>
          <a:lstStyle/>
          <a:p>
            <a:pPr marL="92075" marR="708025">
              <a:lnSpc>
                <a:spcPct val="100000"/>
              </a:lnSpc>
              <a:spcBef>
                <a:spcPts val="325"/>
              </a:spcBef>
            </a:pP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Контактные</a:t>
            </a:r>
            <a:r>
              <a:rPr sz="1600" b="1" spc="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данные:</a:t>
            </a:r>
            <a:r>
              <a:rPr sz="1600" b="1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номер</a:t>
            </a:r>
            <a:r>
              <a:rPr sz="1600" b="1" spc="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телефона</a:t>
            </a:r>
            <a:r>
              <a:rPr sz="16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Arial"/>
                <a:cs typeface="Arial"/>
              </a:rPr>
              <a:t>и </a:t>
            </a:r>
            <a:r>
              <a:rPr sz="1600" b="1" spc="-4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почта.</a:t>
            </a:r>
            <a:r>
              <a:rPr sz="16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001F5F"/>
                </a:solidFill>
                <a:latin typeface="Arial"/>
                <a:cs typeface="Arial"/>
              </a:rPr>
              <a:t>Личные!!!!</a:t>
            </a:r>
            <a:endParaRPr sz="1600">
              <a:latin typeface="Arial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04745" y="1758187"/>
            <a:ext cx="11563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1F5F"/>
                </a:solidFill>
                <a:latin typeface="Arial"/>
                <a:cs typeface="Arial"/>
              </a:rPr>
              <a:t>Иначе: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15845" y="122377"/>
            <a:ext cx="704088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 dirty="0">
                <a:solidFill>
                  <a:srgbClr val="FFFFFF"/>
                </a:solidFill>
                <a:latin typeface="Verdana"/>
                <a:cs typeface="Verdana"/>
              </a:rPr>
              <a:t>Персоналия</a:t>
            </a:r>
            <a:r>
              <a:rPr sz="3200" b="1" spc="-4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200" b="1" spc="-5" dirty="0">
                <a:solidFill>
                  <a:srgbClr val="FFFFFF"/>
                </a:solidFill>
                <a:latin typeface="Verdana"/>
                <a:cs typeface="Verdana"/>
              </a:rPr>
              <a:t>педагога.</a:t>
            </a:r>
            <a:endParaRPr sz="32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3200" b="1" dirty="0">
                <a:solidFill>
                  <a:srgbClr val="FFFFFF"/>
                </a:solidFill>
                <a:latin typeface="Verdana"/>
                <a:cs typeface="Verdana"/>
              </a:rPr>
              <a:t>Раздел</a:t>
            </a:r>
            <a:r>
              <a:rPr sz="3200" b="1" spc="-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200" b="1" spc="-5" dirty="0">
                <a:solidFill>
                  <a:srgbClr val="FFFFFF"/>
                </a:solidFill>
                <a:latin typeface="Verdana"/>
                <a:cs typeface="Verdana"/>
              </a:rPr>
              <a:t>“Общая</a:t>
            </a:r>
            <a:r>
              <a:rPr sz="3200" b="1" spc="-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3200" b="1" dirty="0">
                <a:solidFill>
                  <a:srgbClr val="FFFFFF"/>
                </a:solidFill>
                <a:latin typeface="Verdana"/>
                <a:cs typeface="Verdana"/>
              </a:rPr>
              <a:t>информация”</a:t>
            </a:r>
            <a:endParaRPr sz="3200">
              <a:latin typeface="Verdana"/>
              <a:cs typeface="Verdan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407920" y="2491739"/>
            <a:ext cx="7937500" cy="3779520"/>
            <a:chOff x="2407920" y="2491739"/>
            <a:chExt cx="7937500" cy="377952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20112" y="2491739"/>
              <a:ext cx="7924800" cy="377952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420874" y="5191505"/>
              <a:ext cx="3888104" cy="485140"/>
            </a:xfrm>
            <a:custGeom>
              <a:avLst/>
              <a:gdLst/>
              <a:ahLst/>
              <a:cxnLst/>
              <a:rect l="l" t="t" r="r" b="b"/>
              <a:pathLst>
                <a:path w="3888104" h="485139">
                  <a:moveTo>
                    <a:pt x="3887724" y="0"/>
                  </a:moveTo>
                  <a:lnTo>
                    <a:pt x="0" y="0"/>
                  </a:lnTo>
                  <a:lnTo>
                    <a:pt x="0" y="484632"/>
                  </a:lnTo>
                  <a:lnTo>
                    <a:pt x="3887724" y="484632"/>
                  </a:lnTo>
                  <a:lnTo>
                    <a:pt x="38877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420874" y="5191505"/>
              <a:ext cx="7901940" cy="485140"/>
            </a:xfrm>
            <a:custGeom>
              <a:avLst/>
              <a:gdLst/>
              <a:ahLst/>
              <a:cxnLst/>
              <a:rect l="l" t="t" r="r" b="b"/>
              <a:pathLst>
                <a:path w="7901940" h="485139">
                  <a:moveTo>
                    <a:pt x="0" y="484632"/>
                  </a:moveTo>
                  <a:lnTo>
                    <a:pt x="3887724" y="484632"/>
                  </a:lnTo>
                  <a:lnTo>
                    <a:pt x="3887724" y="0"/>
                  </a:lnTo>
                  <a:lnTo>
                    <a:pt x="0" y="0"/>
                  </a:lnTo>
                  <a:lnTo>
                    <a:pt x="0" y="484632"/>
                  </a:lnTo>
                  <a:close/>
                </a:path>
                <a:path w="7901940" h="485139">
                  <a:moveTo>
                    <a:pt x="6377940" y="434340"/>
                  </a:moveTo>
                  <a:lnTo>
                    <a:pt x="7901940" y="434340"/>
                  </a:lnTo>
                  <a:lnTo>
                    <a:pt x="7901940" y="3048"/>
                  </a:lnTo>
                  <a:lnTo>
                    <a:pt x="6377940" y="3048"/>
                  </a:lnTo>
                  <a:lnTo>
                    <a:pt x="6377940" y="434340"/>
                  </a:lnTo>
                  <a:close/>
                </a:path>
              </a:pathLst>
            </a:custGeom>
            <a:ln w="2590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31692" y="3546347"/>
              <a:ext cx="1859280" cy="429768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3627120" y="3541775"/>
              <a:ext cx="1868805" cy="439420"/>
            </a:xfrm>
            <a:custGeom>
              <a:avLst/>
              <a:gdLst/>
              <a:ahLst/>
              <a:cxnLst/>
              <a:rect l="l" t="t" r="r" b="b"/>
              <a:pathLst>
                <a:path w="1868804" h="439420">
                  <a:moveTo>
                    <a:pt x="0" y="438912"/>
                  </a:moveTo>
                  <a:lnTo>
                    <a:pt x="1868424" y="438912"/>
                  </a:lnTo>
                  <a:lnTo>
                    <a:pt x="1868424" y="0"/>
                  </a:lnTo>
                  <a:lnTo>
                    <a:pt x="0" y="0"/>
                  </a:lnTo>
                  <a:lnTo>
                    <a:pt x="0" y="438912"/>
                  </a:lnTo>
                  <a:close/>
                </a:path>
              </a:pathLst>
            </a:custGeom>
            <a:ln w="9144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04745" y="1453387"/>
            <a:ext cx="137985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001F5F"/>
                </a:solidFill>
                <a:latin typeface="Arial"/>
                <a:cs typeface="Arial"/>
              </a:rPr>
              <a:t>СН</a:t>
            </a:r>
            <a:r>
              <a:rPr sz="2800" spc="-20" dirty="0">
                <a:solidFill>
                  <a:srgbClr val="001F5F"/>
                </a:solidFill>
                <a:latin typeface="Arial"/>
                <a:cs typeface="Arial"/>
              </a:rPr>
              <a:t>И</a:t>
            </a:r>
            <a:r>
              <a:rPr sz="2800" spc="-10" dirty="0">
                <a:solidFill>
                  <a:srgbClr val="001F5F"/>
                </a:solidFill>
                <a:latin typeface="Arial"/>
                <a:cs typeface="Arial"/>
              </a:rPr>
              <a:t>ЛС:</a:t>
            </a:r>
            <a:endParaRPr sz="28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107057" y="2042160"/>
            <a:ext cx="7860030" cy="2270760"/>
            <a:chOff x="2107057" y="2042160"/>
            <a:chExt cx="7860030" cy="227076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07057" y="2042160"/>
              <a:ext cx="7859903" cy="227076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257806" y="3074670"/>
              <a:ext cx="4227830" cy="210820"/>
            </a:xfrm>
            <a:custGeom>
              <a:avLst/>
              <a:gdLst/>
              <a:ahLst/>
              <a:cxnLst/>
              <a:rect l="l" t="t" r="r" b="b"/>
              <a:pathLst>
                <a:path w="4227830" h="210820">
                  <a:moveTo>
                    <a:pt x="0" y="210312"/>
                  </a:moveTo>
                  <a:lnTo>
                    <a:pt x="4227576" y="210312"/>
                  </a:lnTo>
                  <a:lnTo>
                    <a:pt x="4227576" y="0"/>
                  </a:lnTo>
                  <a:lnTo>
                    <a:pt x="0" y="0"/>
                  </a:lnTo>
                  <a:lnTo>
                    <a:pt x="0" y="210312"/>
                  </a:lnTo>
                  <a:close/>
                </a:path>
              </a:pathLst>
            </a:custGeom>
            <a:ln w="2590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13148" y="3351276"/>
              <a:ext cx="1668779" cy="222503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608576" y="3346704"/>
              <a:ext cx="1678305" cy="231775"/>
            </a:xfrm>
            <a:custGeom>
              <a:avLst/>
              <a:gdLst/>
              <a:ahLst/>
              <a:cxnLst/>
              <a:rect l="l" t="t" r="r" b="b"/>
              <a:pathLst>
                <a:path w="1678304" h="231775">
                  <a:moveTo>
                    <a:pt x="0" y="231648"/>
                  </a:moveTo>
                  <a:lnTo>
                    <a:pt x="1677924" y="231648"/>
                  </a:lnTo>
                  <a:lnTo>
                    <a:pt x="1677924" y="0"/>
                  </a:lnTo>
                  <a:lnTo>
                    <a:pt x="0" y="0"/>
                  </a:lnTo>
                  <a:lnTo>
                    <a:pt x="0" y="231648"/>
                  </a:lnTo>
                  <a:close/>
                </a:path>
              </a:pathLst>
            </a:custGeom>
            <a:ln w="9144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13148" y="2415540"/>
              <a:ext cx="1668779" cy="591312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608576" y="2410968"/>
              <a:ext cx="1678305" cy="600710"/>
            </a:xfrm>
            <a:custGeom>
              <a:avLst/>
              <a:gdLst/>
              <a:ahLst/>
              <a:cxnLst/>
              <a:rect l="l" t="t" r="r" b="b"/>
              <a:pathLst>
                <a:path w="1678304" h="600710">
                  <a:moveTo>
                    <a:pt x="0" y="600455"/>
                  </a:moveTo>
                  <a:lnTo>
                    <a:pt x="1677924" y="600455"/>
                  </a:lnTo>
                  <a:lnTo>
                    <a:pt x="1677924" y="0"/>
                  </a:lnTo>
                  <a:lnTo>
                    <a:pt x="0" y="0"/>
                  </a:lnTo>
                  <a:lnTo>
                    <a:pt x="0" y="600455"/>
                  </a:lnTo>
                  <a:close/>
                </a:path>
              </a:pathLst>
            </a:custGeom>
            <a:ln w="9143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815845" y="122377"/>
            <a:ext cx="6825615" cy="956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900" dirty="0">
                <a:solidFill>
                  <a:srgbClr val="FFFFFF"/>
                </a:solidFill>
              </a:rPr>
              <a:t>Персоналия</a:t>
            </a:r>
            <a:r>
              <a:rPr sz="2900" spc="-95" dirty="0">
                <a:solidFill>
                  <a:srgbClr val="FFFFFF"/>
                </a:solidFill>
              </a:rPr>
              <a:t> </a:t>
            </a:r>
            <a:r>
              <a:rPr sz="2900" dirty="0">
                <a:solidFill>
                  <a:srgbClr val="FFFFFF"/>
                </a:solidFill>
              </a:rPr>
              <a:t>педагога.</a:t>
            </a:r>
            <a:endParaRPr sz="2900"/>
          </a:p>
          <a:p>
            <a:pPr marL="12700">
              <a:lnSpc>
                <a:spcPct val="100000"/>
              </a:lnSpc>
            </a:pPr>
            <a:r>
              <a:rPr sz="2900" dirty="0">
                <a:solidFill>
                  <a:srgbClr val="FFFFFF"/>
                </a:solidFill>
              </a:rPr>
              <a:t>Раздел</a:t>
            </a:r>
            <a:r>
              <a:rPr sz="2900" spc="-60" dirty="0">
                <a:solidFill>
                  <a:srgbClr val="FFFFFF"/>
                </a:solidFill>
              </a:rPr>
              <a:t> </a:t>
            </a:r>
            <a:r>
              <a:rPr sz="2900" spc="-5" dirty="0">
                <a:solidFill>
                  <a:srgbClr val="FFFFFF"/>
                </a:solidFill>
              </a:rPr>
              <a:t>“</a:t>
            </a:r>
            <a:r>
              <a:rPr sz="3200" spc="-5" dirty="0">
                <a:solidFill>
                  <a:srgbClr val="FFFFFF"/>
                </a:solidFill>
              </a:rPr>
              <a:t>Общая</a:t>
            </a:r>
            <a:r>
              <a:rPr sz="3200" spc="-30" dirty="0">
                <a:solidFill>
                  <a:srgbClr val="FFFFFF"/>
                </a:solidFill>
              </a:rPr>
              <a:t> </a:t>
            </a:r>
            <a:r>
              <a:rPr sz="3200" dirty="0">
                <a:solidFill>
                  <a:srgbClr val="FFFFFF"/>
                </a:solidFill>
              </a:rPr>
              <a:t>информация</a:t>
            </a:r>
            <a:r>
              <a:rPr sz="2900" dirty="0">
                <a:solidFill>
                  <a:srgbClr val="FFFFFF"/>
                </a:solidFill>
              </a:rPr>
              <a:t>”</a:t>
            </a:r>
            <a:endParaRPr sz="2900"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11" name="object 11"/>
          <p:cNvSpPr txBox="1"/>
          <p:nvPr/>
        </p:nvSpPr>
        <p:spPr>
          <a:xfrm>
            <a:off x="3729609" y="4470908"/>
            <a:ext cx="4277360" cy="10013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3390" marR="5080" indent="-441325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001F5F"/>
                </a:solidFill>
                <a:latin typeface="Arial"/>
                <a:cs typeface="Arial"/>
              </a:rPr>
              <a:t>Формат</a:t>
            </a:r>
            <a:r>
              <a:rPr sz="32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200" spc="-5" dirty="0">
                <a:solidFill>
                  <a:srgbClr val="001F5F"/>
                </a:solidFill>
                <a:latin typeface="Arial"/>
                <a:cs typeface="Arial"/>
              </a:rPr>
              <a:t>для</a:t>
            </a:r>
            <a:r>
              <a:rPr sz="3200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200" spc="-5" dirty="0">
                <a:solidFill>
                  <a:srgbClr val="001F5F"/>
                </a:solidFill>
                <a:latin typeface="Arial"/>
                <a:cs typeface="Arial"/>
              </a:rPr>
              <a:t>внесения: </a:t>
            </a:r>
            <a:r>
              <a:rPr sz="3200" spc="-8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200" spc="-5" dirty="0">
                <a:solidFill>
                  <a:srgbClr val="001F5F"/>
                </a:solidFill>
                <a:latin typeface="Arial"/>
                <a:cs typeface="Arial"/>
              </a:rPr>
              <a:t>ХХХ-ХХХ-ХХХ</a:t>
            </a:r>
            <a:r>
              <a:rPr sz="3200" spc="-1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001F5F"/>
                </a:solidFill>
                <a:latin typeface="Arial"/>
                <a:cs typeface="Arial"/>
              </a:rPr>
              <a:t>ХХ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5845" y="122377"/>
            <a:ext cx="8510905" cy="9048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454"/>
              </a:lnSpc>
              <a:spcBef>
                <a:spcPts val="105"/>
              </a:spcBef>
            </a:pPr>
            <a:r>
              <a:rPr sz="2900" dirty="0">
                <a:solidFill>
                  <a:srgbClr val="FFFFFF"/>
                </a:solidFill>
              </a:rPr>
              <a:t>Персоналия</a:t>
            </a:r>
            <a:r>
              <a:rPr sz="2900" spc="-95" dirty="0">
                <a:solidFill>
                  <a:srgbClr val="FFFFFF"/>
                </a:solidFill>
              </a:rPr>
              <a:t> </a:t>
            </a:r>
            <a:r>
              <a:rPr sz="2900" dirty="0">
                <a:solidFill>
                  <a:srgbClr val="FFFFFF"/>
                </a:solidFill>
              </a:rPr>
              <a:t>педагога.</a:t>
            </a:r>
            <a:endParaRPr sz="2900"/>
          </a:p>
          <a:p>
            <a:pPr marL="12700">
              <a:lnSpc>
                <a:spcPts val="3454"/>
              </a:lnSpc>
            </a:pPr>
            <a:r>
              <a:rPr sz="2900" dirty="0">
                <a:solidFill>
                  <a:srgbClr val="FFFFFF"/>
                </a:solidFill>
              </a:rPr>
              <a:t>Раздел</a:t>
            </a:r>
            <a:r>
              <a:rPr sz="2900" spc="-35" dirty="0">
                <a:solidFill>
                  <a:srgbClr val="FFFFFF"/>
                </a:solidFill>
              </a:rPr>
              <a:t> </a:t>
            </a:r>
            <a:r>
              <a:rPr sz="2900" spc="-5" dirty="0">
                <a:solidFill>
                  <a:srgbClr val="FFFFFF"/>
                </a:solidFill>
              </a:rPr>
              <a:t>“Дополнительная</a:t>
            </a:r>
            <a:r>
              <a:rPr sz="2900" spc="-45" dirty="0">
                <a:solidFill>
                  <a:srgbClr val="FFFFFF"/>
                </a:solidFill>
              </a:rPr>
              <a:t> </a:t>
            </a:r>
            <a:r>
              <a:rPr sz="2900" spc="-5" dirty="0">
                <a:solidFill>
                  <a:srgbClr val="FFFFFF"/>
                </a:solidFill>
              </a:rPr>
              <a:t>информация”</a:t>
            </a:r>
            <a:endParaRPr sz="2900"/>
          </a:p>
        </p:txBody>
      </p:sp>
      <p:sp>
        <p:nvSpPr>
          <p:cNvPr id="3" name="object 3"/>
          <p:cNvSpPr txBox="1"/>
          <p:nvPr/>
        </p:nvSpPr>
        <p:spPr>
          <a:xfrm>
            <a:off x="2776220" y="1591462"/>
            <a:ext cx="6419215" cy="711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95"/>
              </a:spcBef>
            </a:pPr>
            <a:r>
              <a:rPr sz="1350" b="1" dirty="0">
                <a:solidFill>
                  <a:srgbClr val="4D4D4D"/>
                </a:solidFill>
                <a:latin typeface="Arial"/>
                <a:cs typeface="Arial"/>
              </a:rPr>
              <a:t>Приказ </a:t>
            </a:r>
            <a:r>
              <a:rPr sz="1350" b="1" spc="-5" dirty="0">
                <a:solidFill>
                  <a:srgbClr val="4D4D4D"/>
                </a:solidFill>
                <a:latin typeface="Arial"/>
                <a:cs typeface="Arial"/>
              </a:rPr>
              <a:t>Министерства просвещения </a:t>
            </a:r>
            <a:r>
              <a:rPr sz="1350" b="1" dirty="0">
                <a:solidFill>
                  <a:srgbClr val="4D4D4D"/>
                </a:solidFill>
                <a:latin typeface="Arial"/>
                <a:cs typeface="Arial"/>
              </a:rPr>
              <a:t>РФ от 24 </a:t>
            </a:r>
            <a:r>
              <a:rPr sz="1350" b="1" spc="-5" dirty="0">
                <a:solidFill>
                  <a:srgbClr val="4D4D4D"/>
                </a:solidFill>
                <a:latin typeface="Arial"/>
                <a:cs typeface="Arial"/>
              </a:rPr>
              <a:t>марта 2023 </a:t>
            </a:r>
            <a:r>
              <a:rPr sz="1350" b="1" dirty="0">
                <a:solidFill>
                  <a:srgbClr val="4D4D4D"/>
                </a:solidFill>
                <a:latin typeface="Arial"/>
                <a:cs typeface="Arial"/>
              </a:rPr>
              <a:t>г. </a:t>
            </a:r>
            <a:r>
              <a:rPr sz="1350" b="1" spc="5" dirty="0">
                <a:solidFill>
                  <a:srgbClr val="4D4D4D"/>
                </a:solidFill>
                <a:latin typeface="Arial"/>
                <a:cs typeface="Arial"/>
              </a:rPr>
              <a:t>№ </a:t>
            </a:r>
            <a:r>
              <a:rPr sz="1350" b="1" dirty="0">
                <a:solidFill>
                  <a:srgbClr val="4D4D4D"/>
                </a:solidFill>
                <a:latin typeface="Arial"/>
                <a:cs typeface="Arial"/>
              </a:rPr>
              <a:t>196 “Об </a:t>
            </a:r>
            <a:r>
              <a:rPr sz="1350" b="1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350" b="1" spc="-5" dirty="0">
                <a:solidFill>
                  <a:srgbClr val="4D4D4D"/>
                </a:solidFill>
                <a:latin typeface="Arial"/>
                <a:cs typeface="Arial"/>
              </a:rPr>
              <a:t>утверждении </a:t>
            </a:r>
            <a:r>
              <a:rPr sz="1350" b="1" dirty="0">
                <a:solidFill>
                  <a:srgbClr val="4D4D4D"/>
                </a:solidFill>
                <a:latin typeface="Arial"/>
                <a:cs typeface="Arial"/>
              </a:rPr>
              <a:t>Порядка проведения </a:t>
            </a:r>
            <a:r>
              <a:rPr sz="1350" b="1" spc="-10" dirty="0">
                <a:solidFill>
                  <a:srgbClr val="4D4D4D"/>
                </a:solidFill>
                <a:latin typeface="Arial"/>
                <a:cs typeface="Arial"/>
              </a:rPr>
              <a:t>аттестации </a:t>
            </a:r>
            <a:r>
              <a:rPr sz="1350" b="1" dirty="0">
                <a:solidFill>
                  <a:srgbClr val="4D4D4D"/>
                </a:solidFill>
                <a:latin typeface="Arial"/>
                <a:cs typeface="Arial"/>
              </a:rPr>
              <a:t>педагогических </a:t>
            </a:r>
            <a:r>
              <a:rPr sz="1350" b="1" spc="-5" dirty="0">
                <a:solidFill>
                  <a:srgbClr val="4D4D4D"/>
                </a:solidFill>
                <a:latin typeface="Arial"/>
                <a:cs typeface="Arial"/>
              </a:rPr>
              <a:t>работников </a:t>
            </a:r>
            <a:r>
              <a:rPr sz="1350" b="1" spc="-3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350" b="1" spc="-5" dirty="0">
                <a:solidFill>
                  <a:srgbClr val="4D4D4D"/>
                </a:solidFill>
                <a:latin typeface="Arial"/>
                <a:cs typeface="Arial"/>
              </a:rPr>
              <a:t>организаций,</a:t>
            </a:r>
            <a:r>
              <a:rPr sz="1350" b="1" spc="-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350" b="1" spc="-10" dirty="0">
                <a:solidFill>
                  <a:srgbClr val="4D4D4D"/>
                </a:solidFill>
                <a:latin typeface="Arial"/>
                <a:cs typeface="Arial"/>
              </a:rPr>
              <a:t>осуществляющих</a:t>
            </a:r>
            <a:r>
              <a:rPr sz="1350" b="1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350" b="1" spc="-5" dirty="0">
                <a:solidFill>
                  <a:srgbClr val="4D4D4D"/>
                </a:solidFill>
                <a:latin typeface="Arial"/>
                <a:cs typeface="Arial"/>
              </a:rPr>
              <a:t>образовательную</a:t>
            </a:r>
            <a:r>
              <a:rPr sz="1350" b="1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350" b="1" spc="-5" dirty="0">
                <a:solidFill>
                  <a:srgbClr val="4D4D4D"/>
                </a:solidFill>
                <a:latin typeface="Arial"/>
                <a:cs typeface="Arial"/>
              </a:rPr>
              <a:t>деятельность”</a:t>
            </a:r>
            <a:endParaRPr sz="135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396985" y="2099691"/>
            <a:ext cx="47625" cy="192405"/>
          </a:xfrm>
          <a:custGeom>
            <a:avLst/>
            <a:gdLst/>
            <a:ahLst/>
            <a:cxnLst/>
            <a:rect l="l" t="t" r="r" b="b"/>
            <a:pathLst>
              <a:path w="47625" h="192405">
                <a:moveTo>
                  <a:pt x="47244" y="0"/>
                </a:moveTo>
                <a:lnTo>
                  <a:pt x="0" y="0"/>
                </a:lnTo>
                <a:lnTo>
                  <a:pt x="0" y="192024"/>
                </a:lnTo>
                <a:lnTo>
                  <a:pt x="47244" y="192024"/>
                </a:lnTo>
                <a:lnTo>
                  <a:pt x="472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956941" y="2896107"/>
            <a:ext cx="47625" cy="192405"/>
          </a:xfrm>
          <a:custGeom>
            <a:avLst/>
            <a:gdLst/>
            <a:ahLst/>
            <a:cxnLst/>
            <a:rect l="l" t="t" r="r" b="b"/>
            <a:pathLst>
              <a:path w="47625" h="192405">
                <a:moveTo>
                  <a:pt x="47243" y="0"/>
                </a:moveTo>
                <a:lnTo>
                  <a:pt x="0" y="0"/>
                </a:lnTo>
                <a:lnTo>
                  <a:pt x="0" y="192024"/>
                </a:lnTo>
                <a:lnTo>
                  <a:pt x="47243" y="192024"/>
                </a:lnTo>
                <a:lnTo>
                  <a:pt x="472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711321" y="3296920"/>
            <a:ext cx="44450" cy="163195"/>
          </a:xfrm>
          <a:custGeom>
            <a:avLst/>
            <a:gdLst/>
            <a:ahLst/>
            <a:cxnLst/>
            <a:rect l="l" t="t" r="r" b="b"/>
            <a:pathLst>
              <a:path w="44450" h="163195">
                <a:moveTo>
                  <a:pt x="44196" y="0"/>
                </a:moveTo>
                <a:lnTo>
                  <a:pt x="0" y="0"/>
                </a:lnTo>
                <a:lnTo>
                  <a:pt x="0" y="163067"/>
                </a:lnTo>
                <a:lnTo>
                  <a:pt x="44196" y="163067"/>
                </a:lnTo>
                <a:lnTo>
                  <a:pt x="441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154793" y="3912615"/>
            <a:ext cx="41275" cy="163195"/>
          </a:xfrm>
          <a:custGeom>
            <a:avLst/>
            <a:gdLst/>
            <a:ahLst/>
            <a:cxnLst/>
            <a:rect l="l" t="t" r="r" b="b"/>
            <a:pathLst>
              <a:path w="41275" h="163195">
                <a:moveTo>
                  <a:pt x="41148" y="0"/>
                </a:moveTo>
                <a:lnTo>
                  <a:pt x="0" y="0"/>
                </a:lnTo>
                <a:lnTo>
                  <a:pt x="0" y="163068"/>
                </a:lnTo>
                <a:lnTo>
                  <a:pt x="41148" y="163068"/>
                </a:lnTo>
                <a:lnTo>
                  <a:pt x="411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963039" y="2867405"/>
            <a:ext cx="8320405" cy="16313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350" b="1" spc="-5" dirty="0">
                <a:solidFill>
                  <a:srgbClr val="333333"/>
                </a:solidFill>
                <a:latin typeface="Arial"/>
                <a:cs typeface="Arial"/>
              </a:rPr>
              <a:t>Пункт</a:t>
            </a:r>
            <a:r>
              <a:rPr sz="1350" b="1" spc="-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350" b="1" dirty="0">
                <a:solidFill>
                  <a:srgbClr val="333333"/>
                </a:solidFill>
                <a:latin typeface="Arial"/>
                <a:cs typeface="Arial"/>
              </a:rPr>
              <a:t>№31:</a:t>
            </a:r>
            <a:endParaRPr sz="13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50" b="1" dirty="0">
                <a:solidFill>
                  <a:srgbClr val="333333"/>
                </a:solidFill>
                <a:latin typeface="Arial"/>
                <a:cs typeface="Arial"/>
              </a:rPr>
              <a:t>Проведение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 аттестации</a:t>
            </a:r>
            <a:r>
              <a:rPr sz="1150" b="1" spc="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педагогических</a:t>
            </a:r>
            <a:r>
              <a:rPr sz="115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работников,</a:t>
            </a:r>
            <a:r>
              <a:rPr sz="1150" spc="2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имеющих</a:t>
            </a:r>
            <a:r>
              <a:rPr sz="115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государственные</a:t>
            </a:r>
            <a:r>
              <a:rPr sz="1150" b="1" spc="3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награды,</a:t>
            </a:r>
            <a:r>
              <a:rPr sz="1150" b="1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333333"/>
                </a:solidFill>
                <a:latin typeface="Arial"/>
                <a:cs typeface="Arial"/>
              </a:rPr>
              <a:t>почетные</a:t>
            </a:r>
            <a:r>
              <a:rPr sz="1150" b="1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звания,</a:t>
            </a:r>
            <a:endParaRPr sz="1150">
              <a:latin typeface="Arial"/>
              <a:cs typeface="Arial"/>
            </a:endParaRPr>
          </a:p>
          <a:p>
            <a:pPr marL="12700" marR="227329">
              <a:lnSpc>
                <a:spcPct val="116500"/>
              </a:lnSpc>
              <a:spcBef>
                <a:spcPts val="10"/>
              </a:spcBef>
            </a:pP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ведомственные</a:t>
            </a:r>
            <a:r>
              <a:rPr sz="1150" b="1" spc="2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знаки</a:t>
            </a:r>
            <a:r>
              <a:rPr sz="1150" b="1" spc="2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333333"/>
                </a:solidFill>
                <a:latin typeface="Arial"/>
                <a:cs typeface="Arial"/>
              </a:rPr>
              <a:t>отличия</a:t>
            </a:r>
            <a:r>
              <a:rPr sz="1150" b="1" spc="-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333333"/>
                </a:solidFill>
                <a:latin typeface="Arial"/>
                <a:cs typeface="Arial"/>
              </a:rPr>
              <a:t>и</a:t>
            </a:r>
            <a:r>
              <a:rPr sz="1150" b="1" spc="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333333"/>
                </a:solidFill>
                <a:latin typeface="Arial"/>
                <a:cs typeface="Arial"/>
              </a:rPr>
              <a:t>иные</a:t>
            </a:r>
            <a:r>
              <a:rPr sz="1150" b="1" spc="2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333333"/>
                </a:solidFill>
                <a:latin typeface="Arial"/>
                <a:cs typeface="Arial"/>
              </a:rPr>
              <a:t>награды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,</a:t>
            </a:r>
            <a:r>
              <a:rPr sz="115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полученные</a:t>
            </a:r>
            <a:r>
              <a:rPr sz="1150" spc="3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за</a:t>
            </a:r>
            <a:r>
              <a:rPr sz="115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достижения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 в</a:t>
            </a:r>
            <a:r>
              <a:rPr sz="1150" spc="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педагогической</a:t>
            </a:r>
            <a:r>
              <a:rPr sz="115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деятельности,</a:t>
            </a:r>
            <a:r>
              <a:rPr sz="1150" spc="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либо 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являющихся</a:t>
            </a:r>
            <a:r>
              <a:rPr sz="1150" spc="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призерами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конкурсов</a:t>
            </a:r>
            <a:r>
              <a:rPr sz="1150" spc="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профессионального</a:t>
            </a:r>
            <a:r>
              <a:rPr sz="1150" spc="3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мастерства</a:t>
            </a:r>
            <a:r>
              <a:rPr sz="115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педагогических</a:t>
            </a:r>
            <a:r>
              <a:rPr sz="1150" spc="2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работников,</a:t>
            </a:r>
            <a:r>
              <a:rPr sz="115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в</a:t>
            </a:r>
            <a:r>
              <a:rPr sz="1150" spc="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целях</a:t>
            </a:r>
            <a:r>
              <a:rPr sz="1150" spc="2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установления</a:t>
            </a:r>
            <a:endParaRPr sz="11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первой</a:t>
            </a:r>
            <a:r>
              <a:rPr sz="1150" spc="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или высшей</a:t>
            </a:r>
            <a:r>
              <a:rPr sz="115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квалификационной категории</a:t>
            </a:r>
            <a:r>
              <a:rPr sz="115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осуществляется</a:t>
            </a:r>
            <a:r>
              <a:rPr sz="1150" b="1" spc="7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333333"/>
                </a:solidFill>
                <a:latin typeface="Arial"/>
                <a:cs typeface="Arial"/>
              </a:rPr>
              <a:t>на</a:t>
            </a:r>
            <a:r>
              <a:rPr sz="1150" b="1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333333"/>
                </a:solidFill>
                <a:latin typeface="Arial"/>
                <a:cs typeface="Arial"/>
              </a:rPr>
              <a:t>основе</a:t>
            </a:r>
            <a:r>
              <a:rPr sz="1150" b="1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сведений,</a:t>
            </a:r>
            <a:r>
              <a:rPr sz="1150" b="1" spc="4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подтверждающих</a:t>
            </a:r>
            <a:r>
              <a:rPr sz="1150" b="1" spc="2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наличие</a:t>
            </a:r>
            <a:r>
              <a:rPr sz="1150" b="1" spc="2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у</a:t>
            </a:r>
            <a:endParaRPr sz="11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педагогических работников</a:t>
            </a:r>
            <a:r>
              <a:rPr sz="1150" spc="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наград,</a:t>
            </a:r>
            <a:r>
              <a:rPr sz="1150" spc="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званий,</a:t>
            </a:r>
            <a:r>
              <a:rPr sz="115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знаков</a:t>
            </a:r>
            <a:r>
              <a:rPr sz="1150" spc="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отличия,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 сведений</a:t>
            </a:r>
            <a:r>
              <a:rPr sz="115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о</a:t>
            </a:r>
            <a:r>
              <a:rPr sz="115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награждениях</a:t>
            </a:r>
            <a:r>
              <a:rPr sz="1150" spc="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за</a:t>
            </a:r>
            <a:r>
              <a:rPr sz="115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участие</a:t>
            </a:r>
            <a:r>
              <a:rPr sz="115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в</a:t>
            </a:r>
            <a:r>
              <a:rPr sz="1150" spc="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профессиональных</a:t>
            </a:r>
            <a:endParaRPr sz="11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конкурсах.</a:t>
            </a:r>
            <a:endParaRPr sz="115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684145" y="4322571"/>
            <a:ext cx="41275" cy="163195"/>
          </a:xfrm>
          <a:custGeom>
            <a:avLst/>
            <a:gdLst/>
            <a:ahLst/>
            <a:cxnLst/>
            <a:rect l="l" t="t" r="r" b="b"/>
            <a:pathLst>
              <a:path w="41275" h="163195">
                <a:moveTo>
                  <a:pt x="41148" y="0"/>
                </a:moveTo>
                <a:lnTo>
                  <a:pt x="0" y="0"/>
                </a:lnTo>
                <a:lnTo>
                  <a:pt x="0" y="163067"/>
                </a:lnTo>
                <a:lnTo>
                  <a:pt x="41148" y="163067"/>
                </a:lnTo>
                <a:lnTo>
                  <a:pt x="411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963039" y="4667503"/>
            <a:ext cx="7303770" cy="2012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При</a:t>
            </a:r>
            <a:r>
              <a:rPr sz="1150" spc="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аттестации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педагогических</a:t>
            </a:r>
            <a:r>
              <a:rPr sz="1150" spc="2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работников,</a:t>
            </a:r>
            <a:r>
              <a:rPr sz="115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участвующих</a:t>
            </a:r>
            <a:r>
              <a:rPr sz="1150" spc="4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в</a:t>
            </a:r>
            <a:r>
              <a:rPr sz="1150" spc="2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реализации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программ</a:t>
            </a:r>
            <a:r>
              <a:rPr sz="1150" spc="3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спортивной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подготовки,</a:t>
            </a:r>
            <a:endParaRPr sz="11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298305" y="4692903"/>
            <a:ext cx="1028700" cy="16319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635">
              <a:lnSpc>
                <a:spcPts val="1280"/>
              </a:lnSpc>
            </a:pP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учитываются</a:t>
            </a:r>
            <a:endParaRPr sz="11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63039" y="4841544"/>
            <a:ext cx="7715884" cy="43688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государственные</a:t>
            </a:r>
            <a:r>
              <a:rPr sz="1150" b="1" spc="3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награды,</a:t>
            </a:r>
            <a:r>
              <a:rPr sz="1150" b="1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333333"/>
                </a:solidFill>
                <a:latin typeface="Arial"/>
                <a:cs typeface="Arial"/>
              </a:rPr>
              <a:t>почетные</a:t>
            </a:r>
            <a:r>
              <a:rPr sz="1150" b="1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звания,</a:t>
            </a:r>
            <a:r>
              <a:rPr sz="1150" b="1" spc="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ведомственные</a:t>
            </a:r>
            <a:r>
              <a:rPr sz="1150" b="1" spc="2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знаки</a:t>
            </a:r>
            <a:r>
              <a:rPr sz="1150" b="1" spc="2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333333"/>
                </a:solidFill>
                <a:latin typeface="Arial"/>
                <a:cs typeface="Arial"/>
              </a:rPr>
              <a:t>отличия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,</a:t>
            </a:r>
            <a:r>
              <a:rPr sz="115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полученные</a:t>
            </a:r>
            <a:r>
              <a:rPr sz="1150" spc="3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за</a:t>
            </a:r>
            <a:r>
              <a:rPr sz="115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достижения</a:t>
            </a:r>
            <a:r>
              <a:rPr sz="115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в</a:t>
            </a:r>
            <a:endParaRPr sz="11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1150" b="1" dirty="0">
                <a:solidFill>
                  <a:srgbClr val="333333"/>
                </a:solidFill>
                <a:latin typeface="Arial"/>
                <a:cs typeface="Arial"/>
              </a:rPr>
              <a:t>спортивной</a:t>
            </a:r>
            <a:r>
              <a:rPr sz="1150" b="1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dirty="0">
                <a:solidFill>
                  <a:srgbClr val="333333"/>
                </a:solidFill>
                <a:latin typeface="Arial"/>
                <a:cs typeface="Arial"/>
              </a:rPr>
              <a:t>подготовке</a:t>
            </a:r>
            <a:r>
              <a:rPr sz="1150" b="1" spc="-2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b="1" spc="-5" dirty="0">
                <a:solidFill>
                  <a:srgbClr val="333333"/>
                </a:solidFill>
                <a:latin typeface="Arial"/>
                <a:cs typeface="Arial"/>
              </a:rPr>
              <a:t>лиц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,</a:t>
            </a:r>
            <a:r>
              <a:rPr sz="1150" spc="1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ее</a:t>
            </a:r>
            <a:r>
              <a:rPr sz="115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проходящих,</a:t>
            </a:r>
            <a:r>
              <a:rPr sz="1150" spc="3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а</a:t>
            </a:r>
            <a:r>
              <a:rPr sz="1150" spc="1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dirty="0">
                <a:solidFill>
                  <a:srgbClr val="333333"/>
                </a:solidFill>
                <a:latin typeface="Arial"/>
                <a:cs typeface="Arial"/>
              </a:rPr>
              <a:t>также</a:t>
            </a:r>
            <a:r>
              <a:rPr sz="115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результаты</a:t>
            </a:r>
            <a:r>
              <a:rPr sz="1150" spc="2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конкурсов</a:t>
            </a:r>
            <a:r>
              <a:rPr sz="1150" spc="5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профессионального</a:t>
            </a:r>
            <a:r>
              <a:rPr sz="1150" spc="20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sz="1150" spc="-5" dirty="0">
                <a:solidFill>
                  <a:srgbClr val="333333"/>
                </a:solidFill>
                <a:latin typeface="Arial"/>
                <a:cs typeface="Arial"/>
              </a:rPr>
              <a:t>мастерства.</a:t>
            </a:r>
            <a:endParaRPr sz="115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555860" y="5102859"/>
            <a:ext cx="41275" cy="163195"/>
          </a:xfrm>
          <a:custGeom>
            <a:avLst/>
            <a:gdLst/>
            <a:ahLst/>
            <a:cxnLst/>
            <a:rect l="l" t="t" r="r" b="b"/>
            <a:pathLst>
              <a:path w="41275" h="163195">
                <a:moveTo>
                  <a:pt x="41148" y="0"/>
                </a:moveTo>
                <a:lnTo>
                  <a:pt x="0" y="0"/>
                </a:lnTo>
                <a:lnTo>
                  <a:pt x="0" y="163067"/>
                </a:lnTo>
                <a:lnTo>
                  <a:pt x="41148" y="163067"/>
                </a:lnTo>
                <a:lnTo>
                  <a:pt x="411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5845" y="122377"/>
            <a:ext cx="8510905" cy="9105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900" dirty="0">
                <a:solidFill>
                  <a:srgbClr val="FFFFFF"/>
                </a:solidFill>
              </a:rPr>
              <a:t>Персоналия</a:t>
            </a:r>
            <a:r>
              <a:rPr sz="2900" spc="-95" dirty="0">
                <a:solidFill>
                  <a:srgbClr val="FFFFFF"/>
                </a:solidFill>
              </a:rPr>
              <a:t> </a:t>
            </a:r>
            <a:r>
              <a:rPr sz="2900" dirty="0">
                <a:solidFill>
                  <a:srgbClr val="FFFFFF"/>
                </a:solidFill>
              </a:rPr>
              <a:t>педагога.</a:t>
            </a:r>
            <a:endParaRPr sz="2900"/>
          </a:p>
          <a:p>
            <a:pPr marL="12700">
              <a:lnSpc>
                <a:spcPct val="100000"/>
              </a:lnSpc>
            </a:pPr>
            <a:r>
              <a:rPr sz="2900" dirty="0">
                <a:solidFill>
                  <a:srgbClr val="FFFFFF"/>
                </a:solidFill>
              </a:rPr>
              <a:t>Раздел</a:t>
            </a:r>
            <a:r>
              <a:rPr sz="2900" spc="-35" dirty="0">
                <a:solidFill>
                  <a:srgbClr val="FFFFFF"/>
                </a:solidFill>
              </a:rPr>
              <a:t> </a:t>
            </a:r>
            <a:r>
              <a:rPr sz="2900" spc="-5" dirty="0">
                <a:solidFill>
                  <a:srgbClr val="FFFFFF"/>
                </a:solidFill>
              </a:rPr>
              <a:t>“Дополнительная</a:t>
            </a:r>
            <a:r>
              <a:rPr sz="2900" spc="-45" dirty="0">
                <a:solidFill>
                  <a:srgbClr val="FFFFFF"/>
                </a:solidFill>
              </a:rPr>
              <a:t> </a:t>
            </a:r>
            <a:r>
              <a:rPr sz="2900" spc="-5" dirty="0">
                <a:solidFill>
                  <a:srgbClr val="FFFFFF"/>
                </a:solidFill>
              </a:rPr>
              <a:t>информация”</a:t>
            </a:r>
            <a:endParaRPr sz="2900"/>
          </a:p>
        </p:txBody>
      </p:sp>
      <p:grpSp>
        <p:nvGrpSpPr>
          <p:cNvPr id="3" name="object 3"/>
          <p:cNvGrpSpPr/>
          <p:nvPr/>
        </p:nvGrpSpPr>
        <p:grpSpPr>
          <a:xfrm>
            <a:off x="2671572" y="2196083"/>
            <a:ext cx="7254240" cy="2173605"/>
            <a:chOff x="2671572" y="2196083"/>
            <a:chExt cx="7254240" cy="217360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41676" y="2196083"/>
              <a:ext cx="7184135" cy="217322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686050" y="2263901"/>
              <a:ext cx="4559935" cy="1341120"/>
            </a:xfrm>
            <a:custGeom>
              <a:avLst/>
              <a:gdLst/>
              <a:ahLst/>
              <a:cxnLst/>
              <a:rect l="l" t="t" r="r" b="b"/>
              <a:pathLst>
                <a:path w="4559934" h="1341120">
                  <a:moveTo>
                    <a:pt x="0" y="1341120"/>
                  </a:moveTo>
                  <a:lnTo>
                    <a:pt x="1674876" y="1341120"/>
                  </a:lnTo>
                  <a:lnTo>
                    <a:pt x="1674876" y="263651"/>
                  </a:lnTo>
                  <a:lnTo>
                    <a:pt x="0" y="263651"/>
                  </a:lnTo>
                  <a:lnTo>
                    <a:pt x="0" y="1341120"/>
                  </a:lnTo>
                  <a:close/>
                </a:path>
                <a:path w="4559934" h="1341120">
                  <a:moveTo>
                    <a:pt x="3147060" y="271272"/>
                  </a:moveTo>
                  <a:lnTo>
                    <a:pt x="4559808" y="271272"/>
                  </a:lnTo>
                  <a:lnTo>
                    <a:pt x="4559808" y="0"/>
                  </a:lnTo>
                  <a:lnTo>
                    <a:pt x="3147060" y="0"/>
                  </a:lnTo>
                  <a:lnTo>
                    <a:pt x="3147060" y="271272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9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755</Words>
  <Application>Microsoft Office PowerPoint</Application>
  <PresentationFormat>Широкоэкранный</PresentationFormat>
  <Paragraphs>139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Verdana</vt:lpstr>
      <vt:lpstr>Office Theme</vt:lpstr>
      <vt:lpstr>Ирина Валерьевна,</vt:lpstr>
      <vt:lpstr>Интеграция электронных  систем</vt:lpstr>
      <vt:lpstr>Образовательная  организация</vt:lpstr>
      <vt:lpstr>Персоналия педагога. Раздел “Общая информация”</vt:lpstr>
      <vt:lpstr>Персоналия педагога. Раздел “Общая информация”</vt:lpstr>
      <vt:lpstr>Презентация PowerPoint</vt:lpstr>
      <vt:lpstr>Персоналия педагога. Раздел “Общая информация”</vt:lpstr>
      <vt:lpstr>Персоналия педагога. Раздел “Дополнительная информация”</vt:lpstr>
      <vt:lpstr>Персоналия педагога. Раздел “Дополнительная информация”</vt:lpstr>
      <vt:lpstr>Персоналия педагога. Раздел “Дополнительная информация”</vt:lpstr>
      <vt:lpstr>Персоналия педагога. Раздел “Дополнительная информация”</vt:lpstr>
      <vt:lpstr>Презентация PowerPoint</vt:lpstr>
      <vt:lpstr>Презентация PowerPoint</vt:lpstr>
      <vt:lpstr>Презентация PowerPoint</vt:lpstr>
      <vt:lpstr>Персоналия педагога. Должность и предметная область</vt:lpstr>
      <vt:lpstr>Персоналия педагога. Должность и предметная область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</cp:revision>
  <dcterms:created xsi:type="dcterms:W3CDTF">2023-09-02T07:30:43Z</dcterms:created>
  <dcterms:modified xsi:type="dcterms:W3CDTF">2023-09-02T07:31:38Z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2023-08-25T00:00:00Z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2023-09-02T00:00:00Z</vt:filetime>
  </property>
</Properties>
</file>